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ink/ink1.xml" ContentType="application/inkml+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4" r:id="rId1"/>
  </p:sldMasterIdLst>
  <p:notesMasterIdLst>
    <p:notesMasterId r:id="rId123"/>
  </p:notesMasterIdLst>
  <p:handoutMasterIdLst>
    <p:handoutMasterId r:id="rId124"/>
  </p:handoutMasterIdLst>
  <p:sldIdLst>
    <p:sldId id="633" r:id="rId2"/>
    <p:sldId id="550" r:id="rId3"/>
    <p:sldId id="599" r:id="rId4"/>
    <p:sldId id="658" r:id="rId5"/>
    <p:sldId id="542" r:id="rId6"/>
    <p:sldId id="625" r:id="rId7"/>
    <p:sldId id="627" r:id="rId8"/>
    <p:sldId id="663" r:id="rId9"/>
    <p:sldId id="301" r:id="rId10"/>
    <p:sldId id="654" r:id="rId11"/>
    <p:sldId id="596" r:id="rId12"/>
    <p:sldId id="537" r:id="rId13"/>
    <p:sldId id="591" r:id="rId14"/>
    <p:sldId id="754" r:id="rId15"/>
    <p:sldId id="424" r:id="rId16"/>
    <p:sldId id="560" r:id="rId17"/>
    <p:sldId id="630" r:id="rId18"/>
    <p:sldId id="442" r:id="rId19"/>
    <p:sldId id="629" r:id="rId20"/>
    <p:sldId id="456" r:id="rId21"/>
    <p:sldId id="661" r:id="rId22"/>
    <p:sldId id="554" r:id="rId23"/>
    <p:sldId id="555" r:id="rId24"/>
    <p:sldId id="561" r:id="rId25"/>
    <p:sldId id="557" r:id="rId26"/>
    <p:sldId id="558" r:id="rId27"/>
    <p:sldId id="559" r:id="rId28"/>
    <p:sldId id="632" r:id="rId29"/>
    <p:sldId id="617" r:id="rId30"/>
    <p:sldId id="618" r:id="rId31"/>
    <p:sldId id="621" r:id="rId32"/>
    <p:sldId id="585" r:id="rId33"/>
    <p:sldId id="597" r:id="rId34"/>
    <p:sldId id="493" r:id="rId35"/>
    <p:sldId id="590" r:id="rId36"/>
    <p:sldId id="562" r:id="rId37"/>
    <p:sldId id="449" r:id="rId38"/>
    <p:sldId id="634" r:id="rId39"/>
    <p:sldId id="563" r:id="rId40"/>
    <p:sldId id="564" r:id="rId41"/>
    <p:sldId id="592" r:id="rId42"/>
    <p:sldId id="502" r:id="rId43"/>
    <p:sldId id="568" r:id="rId44"/>
    <p:sldId id="569" r:id="rId45"/>
    <p:sldId id="623" r:id="rId46"/>
    <p:sldId id="565" r:id="rId47"/>
    <p:sldId id="566" r:id="rId48"/>
    <p:sldId id="411" r:id="rId49"/>
    <p:sldId id="635" r:id="rId50"/>
    <p:sldId id="539" r:id="rId51"/>
    <p:sldId id="490" r:id="rId52"/>
    <p:sldId id="380" r:id="rId53"/>
    <p:sldId id="636" r:id="rId54"/>
    <p:sldId id="514" r:id="rId55"/>
    <p:sldId id="426" r:id="rId56"/>
    <p:sldId id="412" r:id="rId57"/>
    <p:sldId id="524" r:id="rId58"/>
    <p:sldId id="570" r:id="rId59"/>
    <p:sldId id="548" r:id="rId60"/>
    <p:sldId id="461" r:id="rId61"/>
    <p:sldId id="486" r:id="rId62"/>
    <p:sldId id="662" r:id="rId63"/>
    <p:sldId id="468" r:id="rId64"/>
    <p:sldId id="528" r:id="rId65"/>
    <p:sldId id="572" r:id="rId66"/>
    <p:sldId id="581" r:id="rId67"/>
    <p:sldId id="573" r:id="rId68"/>
    <p:sldId id="535" r:id="rId69"/>
    <p:sldId id="479" r:id="rId70"/>
    <p:sldId id="527" r:id="rId71"/>
    <p:sldId id="512" r:id="rId72"/>
    <p:sldId id="482" r:id="rId73"/>
    <p:sldId id="466" r:id="rId74"/>
    <p:sldId id="631" r:id="rId75"/>
    <p:sldId id="660" r:id="rId76"/>
    <p:sldId id="373" r:id="rId77"/>
    <p:sldId id="540" r:id="rId78"/>
    <p:sldId id="696" r:id="rId79"/>
    <p:sldId id="697" r:id="rId80"/>
    <p:sldId id="695" r:id="rId81"/>
    <p:sldId id="688" r:id="rId82"/>
    <p:sldId id="689" r:id="rId83"/>
    <p:sldId id="740" r:id="rId84"/>
    <p:sldId id="739" r:id="rId85"/>
    <p:sldId id="742" r:id="rId86"/>
    <p:sldId id="692" r:id="rId87"/>
    <p:sldId id="701" r:id="rId88"/>
    <p:sldId id="694" r:id="rId89"/>
    <p:sldId id="743" r:id="rId90"/>
    <p:sldId id="744" r:id="rId91"/>
    <p:sldId id="745" r:id="rId92"/>
    <p:sldId id="746" r:id="rId93"/>
    <p:sldId id="577" r:id="rId94"/>
    <p:sldId id="578" r:id="rId95"/>
    <p:sldId id="747" r:id="rId96"/>
    <p:sldId id="748" r:id="rId97"/>
    <p:sldId id="749" r:id="rId98"/>
    <p:sldId id="750" r:id="rId99"/>
    <p:sldId id="751" r:id="rId100"/>
    <p:sldId id="752" r:id="rId101"/>
    <p:sldId id="753" r:id="rId102"/>
    <p:sldId id="498" r:id="rId103"/>
    <p:sldId id="583" r:id="rId104"/>
    <p:sldId id="684" r:id="rId105"/>
    <p:sldId id="611" r:id="rId106"/>
    <p:sldId id="667" r:id="rId107"/>
    <p:sldId id="683" r:id="rId108"/>
    <p:sldId id="669" r:id="rId109"/>
    <p:sldId id="711" r:id="rId110"/>
    <p:sldId id="710" r:id="rId111"/>
    <p:sldId id="709" r:id="rId112"/>
    <p:sldId id="708" r:id="rId113"/>
    <p:sldId id="713" r:id="rId114"/>
    <p:sldId id="675" r:id="rId115"/>
    <p:sldId id="715" r:id="rId116"/>
    <p:sldId id="728" r:id="rId117"/>
    <p:sldId id="677" r:id="rId118"/>
    <p:sldId id="678" r:id="rId119"/>
    <p:sldId id="679" r:id="rId120"/>
    <p:sldId id="680" r:id="rId121"/>
    <p:sldId id="681" r:id="rId12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0079F4-8993-4B1A-A383-3490D99A3CC0}" v="133" dt="2023-08-18T20:21:30.736"/>
    <p1510:client id="{5B86A029-4094-6334-6E48-048FA5A3098D}" v="1" dt="2023-06-29T14:38:52.155"/>
    <p1510:client id="{5D998A98-FA45-4642-B98B-B0D1306770DE}" v="1" dt="2023-08-18T03:46:00.226"/>
    <p1510:client id="{DFE1CEC8-879A-4D84-29F7-0132EBD60F16}" v="1" dt="2023-07-29T19:00:15.122"/>
    <p1510:client id="{FF1FBE48-B0A9-4848-ACA7-B6E6CA863457}" v="6" dt="2021-02-07T18:04:24.2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handoutMaster" Target="handoutMasters/handoutMaster1.xml"/><Relationship Id="rId129" Type="http://schemas.microsoft.com/office/2015/10/relationships/revisionInfo" Target="revisionInfo.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46617A-9C7E-4FD8-AB29-A188CD6B9A9B}" type="datetimeFigureOut">
              <a:rPr lang="en-US" smtClean="0"/>
              <a:t>8/18/2023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97CF43-A7F9-441D-8D4F-361CC57F69F9}" type="slidenum">
              <a:rPr lang="en-US" smtClean="0"/>
              <a:t>‹#›</a:t>
            </a:fld>
            <a:endParaRPr lang="en-US"/>
          </a:p>
        </p:txBody>
      </p:sp>
    </p:spTree>
    <p:extLst>
      <p:ext uri="{BB962C8B-B14F-4D97-AF65-F5344CB8AC3E}">
        <p14:creationId xmlns:p14="http://schemas.microsoft.com/office/powerpoint/2010/main" val="284648394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1-02-04T22:00:01.406"/>
    </inkml:context>
    <inkml:brush xml:id="br0">
      <inkml:brushProperty name="width" value="0.46667" units="cm"/>
      <inkml:brushProperty name="height" value="0.46667" units="cm"/>
      <inkml:brushProperty name="color" value="#ED1C24"/>
      <inkml:brushProperty name="fitToCurve" value="1"/>
    </inkml:brush>
  </inkml:definitions>
  <inkml:trace contextRef="#ctx0" brushRef="#br0">577 73 0,'0'36'94,"-35"34"-79,-35 36 1,34-71-1,-34 36 1,70-36-16,-36 0 16,1 1-1,35-1-15,-35 0 16,35 0 15,-35 1-15,35-1 15,-36 36-15,36-36-16,-35 0 15,35 0-15,-35 36 16,35-36-16,0 0 16,0 1-1,0 34 1,0-34-16,0 34 15,-35 1-15,35-1 16,0-34-16,0 34 16,-36-70-16,36 35 15,0 1 1,0-1 15,0 71-15,-35 0-1,35-71-15,0 0 16,0 0-16,0 1 16,0-1-1,0 36-15,0-36 16,0 35-16,0-34 16,0-1-1,0 0-15,0 0 16,0 36 15,0 0-15,0-36-1,0 0-15,0 0 16,0 1 0,0-1 15,0 36-16,0 34 17,0-69-32,0-1 15,0 0 17,0 0-1,0 36-16,35-36 17,-35 36-17,0-1 1,36-34-16,-36-1 16,0 36-1,0-36 16,0 35 1,0-34-17,0-1 1,0 0 15,0 0-15,0 142-1,35-142 1,-35 0-16,0 1 16,0-1-1,0 36 17,0-36-17,0 35 1,0-34-16,0-1 15,0 0 17,35 36-17,-35-36 1,0 0 0,35-35 15,-35 71 16,71-1-32,-36-70 1,-35 36 0,35-1 15,36 0 16,-71 1 0,35-36-32,-35 70 1,36-70 15,-36 35 16,105 36-31,-69-71-1,-1 0 110,0 0-47,1 0 0,-1 35-31,0-35-15,0 0 30,1 35-15,-1-35 31,0 0 125,0 0-156,1 0 16,-1 0-1,0 0 32,1 0 62,-1 0-109,0 0 265,0 0-124,1 0-94,34 0 171,-34 0-249,-1 0 31,35 0-32,71 0 17,-35 36-17,-35-36-15,35 0 16,-71 0-16,36 0 16,-36 0 15,0 0 16,0 0-32,1-36 79,69 1-78,-34 35-1,0-35 1,-36 35 0,0-35 15,0-1 141,-35 1-157,36 0 48,-1-71-32,0 71-15,1-36-16,-36 36 15,35 0 1,0-1 15,-35 1-15,71-212 62,-36 212-78,-35-36 16,35 36-1,0 35 16,-35-35-15,0-1 62,36-69-47,-36-72-31,0 107 16,35-36-16,-35 71 16,0-1-16,35 1 31,-35 0 47,0-1-62,0-69-1,0 69 1,0-34-16,0-1 16,0 1-1,0 34-15,0 1 31,0 0-15,0 0 0,0-36 31,0-35-32,-35 71 1,35-36-1,0 36-15,0 0 16,-35-1 0,35 1-1,0 0 17,0-36-17,0-34 1,-36 34-16,36 36 15,0-1 1,0 1 31,0 0-31,0 0 15,-35-107-16,35 72 1,0 35-16,0-71 16,0 71-16,0-1 0,0 1 15,0 0 17,0-1-1,0 1 31,0-106-46,0 0-16,0 106 16,0-71-16,0 0 15,0 71-15,0-1 31,0 1 1,-35 35 108,-71-70-108,36 70-32,34 0 31,36-36 0,-70 36-15,-71-70-1,70 34-15,0 1 16,36 0 0,-35 35-1,34-35 1,1-1 78,0 36-79,-36-35 1,-35 0-1,1 0 1,69-1-16,1 36 16,0 0-1,-1 0 32,1 0-16,-35-35 1,-36 35-17,106-35-15,-71 35 16,36 0 0,0 0-16,-1 0 31,-34 35-16,35-35 17,-1 0-17,1 0 1,-36 35 62,36-35-62,-71 36-1,71-36 1,0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1925F4A-BDFF-4D14-9081-D9F2F1A64189}" type="datetimeFigureOut">
              <a:rPr lang="en-US"/>
              <a:pPr>
                <a:defRPr/>
              </a:pPr>
              <a:t>8/18/2023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960C44BB-7F73-4CE8-B101-6F001C000299}" type="slidenum">
              <a:rPr lang="en-US" altLang="en-US"/>
              <a:pPr>
                <a:defRPr/>
              </a:pPr>
              <a:t>‹#›</a:t>
            </a:fld>
            <a:endParaRPr lang="en-US" altLang="en-US"/>
          </a:p>
        </p:txBody>
      </p:sp>
    </p:spTree>
    <p:extLst>
      <p:ext uri="{BB962C8B-B14F-4D97-AF65-F5344CB8AC3E}">
        <p14:creationId xmlns:p14="http://schemas.microsoft.com/office/powerpoint/2010/main" val="38580752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presentation is brought to you by Texas Bluebird</a:t>
            </a:r>
            <a:r>
              <a:rPr lang="en-US" altLang="en-US" baseline="0"/>
              <a:t> Society an a</a:t>
            </a:r>
            <a:r>
              <a:rPr lang="en-US" altLang="en-US"/>
              <a:t>ll volunteer, non-profit  organization that </a:t>
            </a:r>
            <a:endParaRPr lang="en-US" altLang="en-US" baseline="0"/>
          </a:p>
          <a:p>
            <a:r>
              <a:rPr lang="en-US" altLang="en-US" i="1" baseline="0"/>
              <a:t>Spreads “Bluebirds Across Texas … one nestbox at a time” – through education,; and, the installation of </a:t>
            </a:r>
            <a:r>
              <a:rPr lang="en-US" altLang="en-US" i="1" baseline="0" err="1"/>
              <a:t>NestWatch’d</a:t>
            </a:r>
            <a:r>
              <a:rPr lang="en-US" altLang="en-US" i="1" baseline="0"/>
              <a:t> nestboxes in appropriate habitat; and, sustaining and increasing their natural food supply (insects and berries of native plants) – while enjoying the process and the bluebirds” </a:t>
            </a:r>
            <a:r>
              <a:rPr lang="en-US" altLang="en-US" i="0" baseline="0"/>
              <a:t>This is Mission Statement</a:t>
            </a:r>
            <a:endParaRPr lang="en-US" altLang="en-US" i="1" baseline="0"/>
          </a:p>
          <a:p>
            <a:endParaRPr lang="en-US" altLang="en-US" baseline="0"/>
          </a:p>
          <a:p>
            <a:r>
              <a:rPr lang="en-US" altLang="en-US"/>
              <a:t>No advertising budget – no paid officers or board –  </a:t>
            </a:r>
            <a:r>
              <a:rPr lang="en-US" altLang="en-US" baseline="0"/>
              <a:t>small amount paid for bookkeeping and web services – the vast majority of all funds received from memberships are used to purchase more lumber to build more nestboxes _ built by volunteers -</a:t>
            </a:r>
            <a:r>
              <a:rPr lang="en-US" altLang="en-US"/>
              <a:t> </a:t>
            </a:r>
            <a:r>
              <a:rPr lang="en-US" altLang="en-US" b="1"/>
              <a:t>over 20,000 official </a:t>
            </a:r>
            <a:r>
              <a:rPr lang="en-US" altLang="en-US" b="1" err="1"/>
              <a:t>woodburned</a:t>
            </a:r>
            <a:r>
              <a:rPr lang="en-US" altLang="en-US" b="1"/>
              <a:t> Texas</a:t>
            </a:r>
            <a:r>
              <a:rPr lang="en-US" altLang="en-US" b="1" baseline="0"/>
              <a:t> Bluebird Society nestboxes since</a:t>
            </a:r>
            <a:r>
              <a:rPr lang="en-US" altLang="en-US" b="1"/>
              <a:t> 2002 (2022 data)</a:t>
            </a:r>
            <a:endParaRPr lang="en-US" altLang="en-US" baseline="0">
              <a:cs typeface="Calibri"/>
            </a:endParaRPr>
          </a:p>
          <a:p>
            <a:endParaRPr lang="en-US" altLang="en-US" baseline="0"/>
          </a:p>
          <a:p>
            <a:r>
              <a:rPr lang="en-US" altLang="en-US" baseline="0"/>
              <a:t>This “shareable” basic presentation is available at http://SHARE.txblues.org</a:t>
            </a:r>
            <a:r>
              <a:rPr lang="en-US" altLang="en-US"/>
              <a:t> </a:t>
            </a:r>
            <a:endParaRPr lang="en-US" altLang="en-US" baseline="0">
              <a:cs typeface="Calibri"/>
            </a:endParaRPr>
          </a:p>
          <a:p>
            <a:endParaRPr lang="en-US" altLang="en-US" baseline="0"/>
          </a:p>
          <a:p>
            <a:endParaRPr lang="en-US" altLang="en-US"/>
          </a:p>
          <a:p>
            <a:endParaRPr lang="en-US" altLang="en-US"/>
          </a:p>
          <a:p>
            <a:r>
              <a:rPr lang="en-US" altLang="en-US"/>
              <a:t> </a:t>
            </a:r>
            <a:endParaRPr lang="en-US" altLang="en-US">
              <a:cs typeface="Calibri"/>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7BA654-B4A1-4473-B4FB-4B79E055BF4A}" type="slidenum">
              <a:rPr lang="en-US" altLang="en-US" smtClean="0">
                <a:latin typeface="Calibri" panose="020F0502020204030204" pitchFamily="34" charset="0"/>
              </a:rPr>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1242043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Let’s not forget the gorgeous female </a:t>
            </a: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10</a:t>
            </a:fld>
            <a:endParaRPr lang="en-US" altLang="en-US"/>
          </a:p>
        </p:txBody>
      </p:sp>
    </p:spTree>
    <p:extLst>
      <p:ext uri="{BB962C8B-B14F-4D97-AF65-F5344CB8AC3E}">
        <p14:creationId xmlns:p14="http://schemas.microsoft.com/office/powerpoint/2010/main" val="40392505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2800"/>
              <a:t>Prothonotary Warbler</a:t>
            </a:r>
          </a:p>
          <a:p>
            <a:r>
              <a:rPr lang="en-US" altLang="en-US" sz="2800"/>
              <a:t>Only 2.1 million according to 2020 Partners in Flight estimates /  Ranked 7</a:t>
            </a:r>
            <a:r>
              <a:rPr lang="en-US" altLang="en-US" sz="2800" baseline="30000"/>
              <a:t>th</a:t>
            </a:r>
            <a:r>
              <a:rPr lang="en-US" altLang="en-US" sz="2800"/>
              <a:t> in Conservation Priority.</a:t>
            </a: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F278D2-1118-4DAE-B2E8-0B543CB519E8}" type="slidenum">
              <a:rPr lang="en-US" altLang="en-US" smtClean="0">
                <a:latin typeface="Calibri" panose="020F0502020204030204" pitchFamily="34" charset="0"/>
              </a:rPr>
              <a:pPr/>
              <a:t>104</a:t>
            </a:fld>
            <a:endParaRPr lang="en-US" altLang="en-US">
              <a:latin typeface="Calibri" panose="020F0502020204030204" pitchFamily="34" charset="0"/>
            </a:endParaRPr>
          </a:p>
        </p:txBody>
      </p:sp>
    </p:spTree>
    <p:extLst>
      <p:ext uri="{BB962C8B-B14F-4D97-AF65-F5344CB8AC3E}">
        <p14:creationId xmlns:p14="http://schemas.microsoft.com/office/powerpoint/2010/main" val="26083933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n-US" altLang="en-US" sz="2800"/>
              <a:t>Brown-headed Nuthatch – Use</a:t>
            </a:r>
            <a:r>
              <a:rPr lang="en-US" altLang="en-US" sz="2800" baseline="0"/>
              <a:t> a 1 inch hole reducer on box.  1.25 is too large.  Other cavity nesters such as Tufted Titmouse or Carolina Chickadee (and even Eastern Bluebirds) may evict the Nuthatch and build their own nest on top.</a:t>
            </a:r>
            <a:endParaRPr lang="en-US" altLang="en-US" sz="2800"/>
          </a:p>
          <a:p>
            <a:endParaRPr lang="en-US" altLang="en-US" sz="2800"/>
          </a:p>
          <a:p>
            <a:r>
              <a:rPr lang="en-US" altLang="en-US" sz="2800"/>
              <a:t>1.6 million estimated population.  </a:t>
            </a:r>
          </a:p>
          <a:p>
            <a:r>
              <a:rPr lang="en-US" altLang="en-US" sz="2800"/>
              <a:t>Ranked 12</a:t>
            </a:r>
            <a:r>
              <a:rPr lang="en-US" altLang="en-US" sz="2800" baseline="30000"/>
              <a:t>th</a:t>
            </a:r>
            <a:r>
              <a:rPr lang="en-US" altLang="en-US" sz="2800"/>
              <a:t> in Conservation Priority</a:t>
            </a:r>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526A0D-028D-4784-BA1A-1FE283041530}" type="slidenum">
              <a:rPr lang="en-US" altLang="en-US" smtClean="0">
                <a:latin typeface="Calibri" panose="020F0502020204030204" pitchFamily="34" charset="0"/>
              </a:rPr>
              <a:pPr/>
              <a:t>105</a:t>
            </a:fld>
            <a:endParaRPr lang="en-US" altLang="en-US">
              <a:latin typeface="Calibri" panose="020F0502020204030204" pitchFamily="34" charset="0"/>
            </a:endParaRPr>
          </a:p>
        </p:txBody>
      </p:sp>
    </p:spTree>
    <p:extLst>
      <p:ext uri="{BB962C8B-B14F-4D97-AF65-F5344CB8AC3E}">
        <p14:creationId xmlns:p14="http://schemas.microsoft.com/office/powerpoint/2010/main" val="4310050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a:t>Black-crested Titmouse.</a:t>
            </a:r>
          </a:p>
          <a:p>
            <a:r>
              <a:rPr lang="en-US" altLang="en-US" sz="2800"/>
              <a:t>Only 1.2 million. Ranked 27</a:t>
            </a:r>
            <a:r>
              <a:rPr lang="en-US" altLang="en-US" sz="2800" baseline="30000"/>
              <a:t>th</a:t>
            </a:r>
            <a:r>
              <a:rPr lang="en-US" altLang="en-US" sz="2800"/>
              <a:t> in conservation priority</a:t>
            </a:r>
          </a:p>
          <a:p>
            <a:endParaRPr lang="en-US" altLang="en-US"/>
          </a:p>
          <a:p>
            <a:endParaRPr lang="en-US" altLang="en-US"/>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9DEAB7-D63B-467B-BE7A-376BD789BB16}" type="slidenum">
              <a:rPr lang="en-US" altLang="en-US" smtClean="0">
                <a:latin typeface="Calibri" panose="020F0502020204030204" pitchFamily="34" charset="0"/>
              </a:rPr>
              <a:pPr/>
              <a:t>106</a:t>
            </a:fld>
            <a:endParaRPr lang="en-US" altLang="en-US">
              <a:latin typeface="Calibri" panose="020F0502020204030204" pitchFamily="34" charset="0"/>
            </a:endParaRPr>
          </a:p>
        </p:txBody>
      </p:sp>
    </p:spTree>
    <p:extLst>
      <p:ext uri="{BB962C8B-B14F-4D97-AF65-F5344CB8AC3E}">
        <p14:creationId xmlns:p14="http://schemas.microsoft.com/office/powerpoint/2010/main" val="24461987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 Black-crested Titmouse or other smaller cavity nesting bird nests in a “bluebird nestbox” temporarily add a metal portal to prevent bluebirds from usurping the smaller bird’s nest.</a:t>
            </a: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107</a:t>
            </a:fld>
            <a:endParaRPr lang="en-US" altLang="en-US"/>
          </a:p>
        </p:txBody>
      </p:sp>
    </p:spTree>
    <p:extLst>
      <p:ext uri="{BB962C8B-B14F-4D97-AF65-F5344CB8AC3E}">
        <p14:creationId xmlns:p14="http://schemas.microsoft.com/office/powerpoint/2010/main" val="35811307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09600"/>
            <a:ext cx="6096000" cy="3429000"/>
          </a:xfrm>
        </p:spPr>
      </p:sp>
      <p:sp>
        <p:nvSpPr>
          <p:cNvPr id="3" name="Notes Placeholder 2"/>
          <p:cNvSpPr>
            <a:spLocks noGrp="1"/>
          </p:cNvSpPr>
          <p:nvPr>
            <p:ph type="body" idx="1"/>
          </p:nvPr>
        </p:nvSpPr>
        <p:spPr/>
        <p:txBody>
          <a:bodyPr/>
          <a:lstStyle/>
          <a:p>
            <a:endParaRPr lang="en-US"/>
          </a:p>
          <a:p>
            <a:r>
              <a:rPr lang="en-US"/>
              <a:t>Nest uses twigs and leaves with some grasses.</a:t>
            </a:r>
          </a:p>
          <a:p>
            <a:r>
              <a:rPr lang="en-US"/>
              <a:t>7.9</a:t>
            </a:r>
            <a:r>
              <a:rPr lang="en-US" baseline="0"/>
              <a:t> million </a:t>
            </a:r>
            <a:r>
              <a:rPr lang="en-US" baseline="0" err="1"/>
              <a:t>Bewicks</a:t>
            </a:r>
            <a:r>
              <a:rPr lang="en-US" baseline="0"/>
              <a:t> Wren.</a:t>
            </a:r>
          </a:p>
          <a:p>
            <a:r>
              <a:rPr lang="en-US" baseline="0"/>
              <a:t>32</a:t>
            </a:r>
            <a:r>
              <a:rPr lang="en-US" baseline="30000"/>
              <a:t>nd</a:t>
            </a:r>
            <a:r>
              <a:rPr lang="en-US" baseline="0"/>
              <a:t> in Conservation Priority.</a:t>
            </a:r>
          </a:p>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108</a:t>
            </a:fld>
            <a:endParaRPr lang="en-US" altLang="en-US"/>
          </a:p>
        </p:txBody>
      </p:sp>
    </p:spTree>
    <p:extLst>
      <p:ext uri="{BB962C8B-B14F-4D97-AF65-F5344CB8AC3E}">
        <p14:creationId xmlns:p14="http://schemas.microsoft.com/office/powerpoint/2010/main" val="162083818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xfrm>
            <a:off x="381000" y="6096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2800"/>
              <a:t>Carolina Chickadee.  Only THIRTEEN MILLION. Ranked 35</a:t>
            </a:r>
            <a:r>
              <a:rPr lang="en-US" altLang="en-US" sz="2800" baseline="30000"/>
              <a:t>th</a:t>
            </a:r>
            <a:r>
              <a:rPr lang="en-US" altLang="en-US" sz="2800"/>
              <a:t> in Conversation Priority.</a:t>
            </a: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66ECBB-8548-4FCC-8B91-9AFEFC6F27A4}" type="slidenum">
              <a:rPr lang="en-US" altLang="en-US" smtClean="0">
                <a:latin typeface="Calibri" panose="020F0502020204030204" pitchFamily="34" charset="0"/>
              </a:rPr>
              <a:pPr/>
              <a:t>109</a:t>
            </a:fld>
            <a:endParaRPr lang="en-US" altLang="en-US">
              <a:latin typeface="Calibri" panose="020F0502020204030204" pitchFamily="34" charset="0"/>
            </a:endParaRPr>
          </a:p>
        </p:txBody>
      </p:sp>
    </p:spTree>
    <p:extLst>
      <p:ext uri="{BB962C8B-B14F-4D97-AF65-F5344CB8AC3E}">
        <p14:creationId xmlns:p14="http://schemas.microsoft.com/office/powerpoint/2010/main" val="28720203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2400"/>
              <a:t>Ash-throated Flycatcher.</a:t>
            </a:r>
          </a:p>
          <a:p>
            <a:r>
              <a:rPr lang="en-US" altLang="en-US" sz="2400"/>
              <a:t>Only 10 million.</a:t>
            </a:r>
          </a:p>
          <a:p>
            <a:r>
              <a:rPr lang="en-US" altLang="en-US" sz="2400"/>
              <a:t>Ranked 45</a:t>
            </a:r>
            <a:r>
              <a:rPr lang="en-US" altLang="en-US" sz="2400" baseline="30000"/>
              <a:t>th</a:t>
            </a:r>
            <a:r>
              <a:rPr lang="en-US" altLang="en-US" sz="2400"/>
              <a:t> in Conservation Priority.</a:t>
            </a: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E1188E-1B67-4E40-AB7A-02B73A441B3B}" type="slidenum">
              <a:rPr lang="en-US" altLang="en-US" smtClean="0">
                <a:latin typeface="Calibri" panose="020F0502020204030204" pitchFamily="34" charset="0"/>
              </a:rPr>
              <a:pPr/>
              <a:t>110</a:t>
            </a:fld>
            <a:endParaRPr lang="en-US" altLang="en-US">
              <a:latin typeface="Calibri" panose="020F0502020204030204" pitchFamily="34" charset="0"/>
            </a:endParaRPr>
          </a:p>
        </p:txBody>
      </p:sp>
    </p:spTree>
    <p:extLst>
      <p:ext uri="{BB962C8B-B14F-4D97-AF65-F5344CB8AC3E}">
        <p14:creationId xmlns:p14="http://schemas.microsoft.com/office/powerpoint/2010/main" val="19983426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2400"/>
              <a:t>Tufted Titmouse</a:t>
            </a:r>
          </a:p>
          <a:p>
            <a:r>
              <a:rPr lang="en-US" altLang="en-US" sz="2400"/>
              <a:t>12 million</a:t>
            </a:r>
          </a:p>
          <a:p>
            <a:r>
              <a:rPr lang="en-US" altLang="en-US" sz="2400"/>
              <a:t>48</a:t>
            </a:r>
            <a:r>
              <a:rPr lang="en-US" altLang="en-US" sz="2400" baseline="30000"/>
              <a:t>th</a:t>
            </a:r>
            <a:r>
              <a:rPr lang="en-US" altLang="en-US" sz="2400"/>
              <a:t> in Conservation Priority</a:t>
            </a:r>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814E53-4997-44CF-B9DC-0597BA61B9CE}" type="slidenum">
              <a:rPr lang="en-US" altLang="en-US" smtClean="0">
                <a:latin typeface="Calibri" panose="020F0502020204030204" pitchFamily="34" charset="0"/>
              </a:rPr>
              <a:pPr/>
              <a:t>111</a:t>
            </a:fld>
            <a:endParaRPr lang="en-US" altLang="en-US">
              <a:latin typeface="Calibri" panose="020F0502020204030204" pitchFamily="34" charset="0"/>
            </a:endParaRPr>
          </a:p>
        </p:txBody>
      </p:sp>
    </p:spTree>
    <p:extLst>
      <p:ext uri="{BB962C8B-B14F-4D97-AF65-F5344CB8AC3E}">
        <p14:creationId xmlns:p14="http://schemas.microsoft.com/office/powerpoint/2010/main" val="14905322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you’ve had a Carolina Wren nest in a wreath on door?</a:t>
            </a:r>
          </a:p>
          <a:p>
            <a:r>
              <a:rPr lang="en-US"/>
              <a:t>This</a:t>
            </a:r>
            <a:r>
              <a:rPr lang="en-US" baseline="0"/>
              <a:t> loud little songbird will sometimes use a bluebird nestbox.</a:t>
            </a:r>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112</a:t>
            </a:fld>
            <a:endParaRPr lang="en-US" altLang="en-US"/>
          </a:p>
        </p:txBody>
      </p:sp>
    </p:spTree>
    <p:extLst>
      <p:ext uri="{BB962C8B-B14F-4D97-AF65-F5344CB8AC3E}">
        <p14:creationId xmlns:p14="http://schemas.microsoft.com/office/powerpoint/2010/main" val="7483519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Texas</a:t>
            </a:r>
            <a:r>
              <a:rPr lang="en-US" baseline="0"/>
              <a:t> has a small population of Tree Swallows.</a:t>
            </a:r>
            <a:endParaRPr lang="en-US"/>
          </a:p>
          <a:p>
            <a:r>
              <a:rPr lang="en-US"/>
              <a:t>In Texas, Tree Swallow nests primarily along Red</a:t>
            </a:r>
            <a:r>
              <a:rPr lang="en-US" baseline="0"/>
              <a:t> River and reservoirs along eastern border. </a:t>
            </a:r>
          </a:p>
          <a:p>
            <a:r>
              <a:rPr lang="en-US" baseline="0"/>
              <a:t>One TBS member had a Tree Swallow nesting out from Fort Worth, near Lake Benbrook.</a:t>
            </a:r>
          </a:p>
          <a:p>
            <a:r>
              <a:rPr lang="en-US" baseline="0"/>
              <a:t>The nest is usually lined with white feathers and the eggs are white.</a:t>
            </a:r>
          </a:p>
          <a:p>
            <a:r>
              <a:rPr lang="en-US" baseline="0"/>
              <a:t>Should you have a Tree Swallow nesting in a nestbox, remember to report on NestWatch and kindly send photos to Texas Bluebird Society (editor@Txblues.org) </a:t>
            </a:r>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113</a:t>
            </a:fld>
            <a:endParaRPr lang="en-US" altLang="en-US"/>
          </a:p>
        </p:txBody>
      </p:sp>
    </p:spTree>
    <p:extLst>
      <p:ext uri="{BB962C8B-B14F-4D97-AF65-F5344CB8AC3E}">
        <p14:creationId xmlns:p14="http://schemas.microsoft.com/office/powerpoint/2010/main" val="2634547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a:t>
            </a:r>
            <a:r>
              <a:rPr lang="en-US" b="1"/>
              <a:t>Please do not read.  </a:t>
            </a:r>
            <a:r>
              <a:rPr lang="en-US"/>
              <a:t>Give a few seconds to the audience.</a:t>
            </a: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11</a:t>
            </a:fld>
            <a:endParaRPr lang="en-US" altLang="en-US"/>
          </a:p>
        </p:txBody>
      </p:sp>
    </p:spTree>
    <p:extLst>
      <p:ext uri="{BB962C8B-B14F-4D97-AF65-F5344CB8AC3E}">
        <p14:creationId xmlns:p14="http://schemas.microsoft.com/office/powerpoint/2010/main" val="17676948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114</a:t>
            </a:fld>
            <a:endParaRPr lang="en-US" altLang="en-US"/>
          </a:p>
        </p:txBody>
      </p:sp>
    </p:spTree>
    <p:extLst>
      <p:ext uri="{BB962C8B-B14F-4D97-AF65-F5344CB8AC3E}">
        <p14:creationId xmlns:p14="http://schemas.microsoft.com/office/powerpoint/2010/main" val="186088394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p:txBody>
          <a:bodyPr wrap="square" numCol="1" anchor="t" anchorCtr="0" compatLnSpc="1">
            <a:prstTxWarp prst="textNoShape">
              <a:avLst/>
            </a:prstTxWarp>
            <a:normAutofit fontScale="62500" lnSpcReduction="20000"/>
          </a:bodyPr>
          <a:lstStyle/>
          <a:p>
            <a:pPr>
              <a:defRPr/>
            </a:pPr>
            <a:r>
              <a:rPr lang="en-US" sz="2800"/>
              <a:t>Remember?</a:t>
            </a:r>
            <a:r>
              <a:rPr lang="en-US" sz="2800" baseline="0"/>
              <a:t> </a:t>
            </a:r>
          </a:p>
          <a:p>
            <a:pPr>
              <a:defRPr/>
            </a:pPr>
            <a:r>
              <a:rPr lang="en-US" sz="2800" baseline="0"/>
              <a:t>Eastern Bluebirds are n</a:t>
            </a:r>
            <a:r>
              <a:rPr lang="en-US" sz="2800"/>
              <a:t>ot endangered or threatened. They are well established as a species after being in decline.</a:t>
            </a:r>
          </a:p>
          <a:p>
            <a:pPr>
              <a:defRPr/>
            </a:pPr>
            <a:r>
              <a:rPr lang="en-US" sz="2800"/>
              <a:t>According to Partners in Flight 2020, 23 million Eastern Bluebirds</a:t>
            </a:r>
          </a:p>
          <a:p>
            <a:pPr>
              <a:defRPr/>
            </a:pPr>
            <a:r>
              <a:rPr lang="en-US" sz="2800"/>
              <a:t>Ranked 58</a:t>
            </a:r>
            <a:r>
              <a:rPr lang="en-US" sz="2800" baseline="30000"/>
              <a:t>th</a:t>
            </a:r>
            <a:r>
              <a:rPr lang="en-US" sz="2800"/>
              <a:t> of 63 cavity nesters in Conservation Priority.</a:t>
            </a:r>
          </a:p>
          <a:p>
            <a:pPr>
              <a:defRPr/>
            </a:pPr>
            <a:r>
              <a:rPr lang="en-US" sz="2800"/>
              <a:t>People putting up nestboxes have increased the number of bluebirds</a:t>
            </a:r>
            <a:r>
              <a:rPr lang="en-US" sz="2800" baseline="0"/>
              <a:t> and spread them to new areas … and new backyards.</a:t>
            </a:r>
          </a:p>
          <a:p>
            <a:pPr>
              <a:defRPr/>
            </a:pPr>
            <a:r>
              <a:rPr lang="en-US" sz="2800" baseline="0"/>
              <a:t>And, they’ve brought tremendous delight to humans.</a:t>
            </a:r>
          </a:p>
          <a:p>
            <a:pPr>
              <a:defRPr/>
            </a:pPr>
            <a:r>
              <a:rPr lang="en-US" sz="2800" b="1" baseline="0"/>
              <a:t>Will you join Texas</a:t>
            </a:r>
            <a:r>
              <a:rPr lang="en-US" sz="2800" b="1"/>
              <a:t> Bluebird Society</a:t>
            </a:r>
            <a:r>
              <a:rPr lang="en-US" sz="2800" b="1" baseline="0"/>
              <a:t> in spreading “Bluebirds Across Texas…one nestbox at a time” ?</a:t>
            </a:r>
          </a:p>
          <a:p>
            <a:pPr>
              <a:defRPr/>
            </a:pPr>
            <a:endParaRPr lang="en-US" sz="2800" baseline="0"/>
          </a:p>
          <a:p>
            <a:pPr>
              <a:defRPr/>
            </a:pPr>
            <a:endParaRPr lang="en-US" sz="2800"/>
          </a:p>
          <a:p>
            <a:pPr>
              <a:defRPr/>
            </a:pPr>
            <a:endParaRPr lang="en-US" sz="2800"/>
          </a:p>
          <a:p>
            <a:pPr>
              <a:defRPr/>
            </a:pPr>
            <a:endParaRPr lang="en-US" sz="2800"/>
          </a:p>
          <a:p>
            <a:pPr>
              <a:defRPr/>
            </a:pPr>
            <a:endParaRPr lang="en-US" sz="2000"/>
          </a:p>
          <a:p>
            <a:pPr>
              <a:defRPr/>
            </a:pPr>
            <a:endParaRPr lang="en-US" sz="200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6C36AB-51B1-44AB-829D-992D8B233E06}" type="slidenum">
              <a:rPr lang="en-US" altLang="en-US" smtClean="0">
                <a:latin typeface="Calibri" panose="020F0502020204030204" pitchFamily="34" charset="0"/>
              </a:rPr>
              <a:pPr/>
              <a:t>116</a:t>
            </a:fld>
            <a:endParaRPr lang="en-US" altLang="en-US">
              <a:latin typeface="Calibri" panose="020F0502020204030204" pitchFamily="34" charset="0"/>
            </a:endParaRPr>
          </a:p>
        </p:txBody>
      </p:sp>
    </p:spTree>
    <p:extLst>
      <p:ext uri="{BB962C8B-B14F-4D97-AF65-F5344CB8AC3E}">
        <p14:creationId xmlns:p14="http://schemas.microsoft.com/office/powerpoint/2010/main" val="18725819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not done yet!</a:t>
            </a: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117</a:t>
            </a:fld>
            <a:endParaRPr lang="en-US" altLang="en-US"/>
          </a:p>
        </p:txBody>
      </p:sp>
    </p:spTree>
    <p:extLst>
      <p:ext uri="{BB962C8B-B14F-4D97-AF65-F5344CB8AC3E}">
        <p14:creationId xmlns:p14="http://schemas.microsoft.com/office/powerpoint/2010/main" val="110900933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7BA654-B4A1-4473-B4FB-4B79E055BF4A}" type="slidenum">
              <a:rPr lang="en-US" altLang="en-US" smtClean="0">
                <a:latin typeface="Calibri" panose="020F0502020204030204" pitchFamily="34" charset="0"/>
              </a:rPr>
              <a:pPr/>
              <a:t>118</a:t>
            </a:fld>
            <a:endParaRPr lang="en-US" altLang="en-US">
              <a:latin typeface="Calibri" panose="020F0502020204030204" pitchFamily="34" charset="0"/>
            </a:endParaRPr>
          </a:p>
        </p:txBody>
      </p:sp>
    </p:spTree>
    <p:extLst>
      <p:ext uri="{BB962C8B-B14F-4D97-AF65-F5344CB8AC3E}">
        <p14:creationId xmlns:p14="http://schemas.microsoft.com/office/powerpoint/2010/main" val="3925463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sz="1200"/>
              <a:t>This is the take-your-breath-away sight to expect as bluebirds lay claim to a nestbox.  </a:t>
            </a:r>
          </a:p>
          <a:p>
            <a:r>
              <a:rPr lang="en-US" altLang="en-US" sz="1200"/>
              <a:t>But, first, you must determine an appropriate spot for your nestbox, obtain a nestbox, and install the nestbox.</a:t>
            </a:r>
          </a:p>
          <a:p>
            <a:r>
              <a:rPr lang="en-US" altLang="en-US" sz="1200"/>
              <a:t>The male</a:t>
            </a:r>
            <a:r>
              <a:rPr lang="en-US" altLang="en-US" sz="1200" baseline="0"/>
              <a:t> is the more colorful of the two.</a:t>
            </a:r>
            <a:endParaRPr lang="en-US" altLang="en-US" sz="1200"/>
          </a:p>
          <a:p>
            <a:endParaRPr lang="en-US" altLang="en-US" sz="1200"/>
          </a:p>
          <a:p>
            <a:endParaRPr lang="en-US" altLang="en-US" sz="1200"/>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12</a:t>
            </a:fld>
            <a:endParaRPr lang="en-US" altLang="en-US"/>
          </a:p>
        </p:txBody>
      </p:sp>
    </p:spTree>
    <p:extLst>
      <p:ext uri="{BB962C8B-B14F-4D97-AF65-F5344CB8AC3E}">
        <p14:creationId xmlns:p14="http://schemas.microsoft.com/office/powerpoint/2010/main" val="33093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a:t>
            </a:r>
            <a:r>
              <a:rPr lang="en-US" baseline="0"/>
              <a:t> it POSSIBLE to have nesting bluebirds where you live?</a:t>
            </a:r>
          </a:p>
          <a:p>
            <a:r>
              <a:rPr lang="en-US" baseline="0"/>
              <a:t>These are bluebird sightings reported to eBird.org during nesting season (April</a:t>
            </a:r>
            <a:r>
              <a:rPr lang="en-US"/>
              <a:t> - June</a:t>
            </a:r>
            <a:r>
              <a:rPr lang="en-US" baseline="0"/>
              <a:t>, 2010 – 2020.)</a:t>
            </a:r>
            <a:endParaRPr lang="en-US" baseline="0">
              <a:cs typeface="Calibri"/>
            </a:endParaRPr>
          </a:p>
          <a:p>
            <a:endParaRPr lang="en-US" baseline="0"/>
          </a:p>
          <a:p>
            <a:r>
              <a:rPr lang="en-US" baseline="0"/>
              <a:t>Note to </a:t>
            </a:r>
            <a:r>
              <a:rPr lang="en-US" b="1" baseline="0"/>
              <a:t>presenter</a:t>
            </a:r>
            <a:r>
              <a:rPr lang="en-US" baseline="0"/>
              <a:t>: During preparation, please add image of current </a:t>
            </a:r>
            <a:r>
              <a:rPr lang="en-US" baseline="0" err="1"/>
              <a:t>ebird</a:t>
            </a:r>
            <a:r>
              <a:rPr lang="en-US" baseline="0"/>
              <a:t> sightings for the “region” where you are presenting.</a:t>
            </a:r>
            <a:r>
              <a:rPr lang="en-US"/>
              <a:t>  </a:t>
            </a:r>
          </a:p>
          <a:p>
            <a:r>
              <a:rPr lang="en-US" baseline="0"/>
              <a:t>Best option</a:t>
            </a:r>
            <a:r>
              <a:rPr lang="en-US" b="1" baseline="0">
                <a:solidFill>
                  <a:srgbClr val="FF0000"/>
                </a:solidFill>
              </a:rPr>
              <a:t>: Go to eBird.org</a:t>
            </a:r>
            <a:r>
              <a:rPr lang="en-US" b="1">
                <a:solidFill>
                  <a:srgbClr val="FF0000"/>
                </a:solidFill>
              </a:rPr>
              <a:t>, Explore (more ways to explore, Species Map. Species:</a:t>
            </a:r>
            <a:r>
              <a:rPr lang="en-US" b="1" baseline="0">
                <a:solidFill>
                  <a:srgbClr val="FF0000"/>
                </a:solidFill>
              </a:rPr>
              <a:t> Eastern Bluebird</a:t>
            </a:r>
            <a:r>
              <a:rPr lang="en-US" b="1">
                <a:solidFill>
                  <a:srgbClr val="FF0000"/>
                </a:solidFill>
              </a:rPr>
              <a:t>, Date: </a:t>
            </a:r>
            <a:r>
              <a:rPr lang="en-US" b="1" baseline="0">
                <a:solidFill>
                  <a:srgbClr val="FF0000"/>
                </a:solidFill>
              </a:rPr>
              <a:t>most recent “2 – 10</a:t>
            </a:r>
            <a:r>
              <a:rPr lang="en-US" b="1">
                <a:solidFill>
                  <a:srgbClr val="FF0000"/>
                </a:solidFill>
              </a:rPr>
              <a:t> </a:t>
            </a:r>
            <a:r>
              <a:rPr lang="en-US" b="1" baseline="0">
                <a:solidFill>
                  <a:srgbClr val="FF0000"/>
                </a:solidFill>
              </a:rPr>
              <a:t>years” (or so</a:t>
            </a:r>
            <a:r>
              <a:rPr lang="en-US" b="1">
                <a:solidFill>
                  <a:srgbClr val="FF0000"/>
                </a:solidFill>
              </a:rPr>
              <a:t>). </a:t>
            </a:r>
            <a:endParaRPr lang="en-US" b="1">
              <a:solidFill>
                <a:srgbClr val="FF0000"/>
              </a:solidFill>
              <a:cs typeface="Calibri"/>
            </a:endParaRPr>
          </a:p>
          <a:p>
            <a:r>
              <a:rPr lang="en-US" b="1">
                <a:solidFill>
                  <a:srgbClr val="FF0000"/>
                </a:solidFill>
              </a:rPr>
              <a:t>If using desktop, use</a:t>
            </a:r>
            <a:r>
              <a:rPr lang="en-US" b="1" baseline="0">
                <a:solidFill>
                  <a:srgbClr val="FF0000"/>
                </a:solidFill>
              </a:rPr>
              <a:t> “snipping tool” to obtain an image.</a:t>
            </a:r>
            <a:r>
              <a:rPr lang="en-US" b="1">
                <a:solidFill>
                  <a:srgbClr val="FF0000"/>
                </a:solidFill>
              </a:rPr>
              <a:t>  (If using MAC, determine how to get a jpg of what you see on screen.)</a:t>
            </a:r>
            <a:endParaRPr lang="en-US" b="1" baseline="0">
              <a:solidFill>
                <a:srgbClr val="FF0000"/>
              </a:solidFill>
              <a:cs typeface="Calibri"/>
            </a:endParaRPr>
          </a:p>
          <a:p>
            <a:r>
              <a:rPr lang="en-US" b="0" baseline="0">
                <a:solidFill>
                  <a:srgbClr val="FF0000"/>
                </a:solidFill>
              </a:rPr>
              <a:t>If you need help, try contacting tbs@Txblues.org </a:t>
            </a:r>
            <a:r>
              <a:rPr lang="en-US" b="0" i="1" baseline="0">
                <a:solidFill>
                  <a:srgbClr val="FF0000"/>
                </a:solidFill>
              </a:rPr>
              <a:t>at least two weeks before your presentation.</a:t>
            </a:r>
            <a:endParaRPr lang="en-US" b="0">
              <a:solidFill>
                <a:srgbClr val="FF0000"/>
              </a:solidFill>
            </a:endParaRP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13</a:t>
            </a:fld>
            <a:endParaRPr lang="en-US" altLang="en-US"/>
          </a:p>
        </p:txBody>
      </p:sp>
    </p:spTree>
    <p:extLst>
      <p:ext uri="{BB962C8B-B14F-4D97-AF65-F5344CB8AC3E}">
        <p14:creationId xmlns:p14="http://schemas.microsoft.com/office/powerpoint/2010/main" val="1711609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2000"/>
              <a:t>Words from the Texas Bluebird Society “Bluebird Habitat” metal sign provide the basics as you look for a spot for your nestbox. </a:t>
            </a:r>
          </a:p>
          <a:p>
            <a:r>
              <a:rPr lang="en-US" altLang="en-US" sz="2000"/>
              <a:t>Look</a:t>
            </a:r>
            <a:r>
              <a:rPr lang="en-US" altLang="en-US" sz="2000" baseline="0"/>
              <a:t> at the wording on the habitat sign:</a:t>
            </a:r>
            <a:endParaRPr lang="en-US" altLang="en-US" sz="2000"/>
          </a:p>
          <a:p>
            <a:r>
              <a:rPr lang="en-US" altLang="en-US" sz="2000" b="1"/>
              <a:t>Somewhat open space</a:t>
            </a:r>
          </a:p>
          <a:p>
            <a:r>
              <a:rPr lang="en-US" altLang="en-US" sz="2000" b="1"/>
              <a:t>Short grass</a:t>
            </a:r>
          </a:p>
          <a:p>
            <a:r>
              <a:rPr lang="en-US" altLang="en-US" sz="2000" b="1"/>
              <a:t>High perches</a:t>
            </a:r>
          </a:p>
          <a:p>
            <a:r>
              <a:rPr lang="en-US" altLang="en-US" sz="2000" b="1"/>
              <a:t>Insects</a:t>
            </a:r>
          </a:p>
          <a:p>
            <a:r>
              <a:rPr lang="en-US" altLang="en-US" sz="2000" b="1"/>
              <a:t>Also, there’s value in afternoon shade, if possible</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37AE1B-2408-407A-A151-9CE551930B6D}" type="slidenum">
              <a:rPr lang="en-US" altLang="en-US" smtClean="0">
                <a:latin typeface="Calibri" panose="020F0502020204030204" pitchFamily="34" charset="0"/>
              </a:rPr>
              <a:pPr/>
              <a:t>15</a:t>
            </a:fld>
            <a:endParaRPr lang="en-US" altLang="en-US">
              <a:latin typeface="Calibri" panose="020F0502020204030204" pitchFamily="34" charset="0"/>
            </a:endParaRPr>
          </a:p>
        </p:txBody>
      </p:sp>
    </p:spTree>
    <p:extLst>
      <p:ext uri="{BB962C8B-B14F-4D97-AF65-F5344CB8AC3E}">
        <p14:creationId xmlns:p14="http://schemas.microsoft.com/office/powerpoint/2010/main" val="1610310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a:t>Open space within wooded area provides high perches for spotting insects and protecting the nest. </a:t>
            </a:r>
            <a:r>
              <a:rPr lang="en-US" sz="1600" b="1">
                <a:solidFill>
                  <a:srgbClr val="7030A0"/>
                </a:solidFill>
                <a:latin typeface="Cambria" panose="02040503050406030204" pitchFamily="18" charset="0"/>
              </a:rPr>
              <a:t>(BOW) </a:t>
            </a:r>
            <a:r>
              <a:rPr lang="en-US" sz="1600" b="1" kern="1200">
                <a:solidFill>
                  <a:srgbClr val="7030A0"/>
                </a:solidFill>
                <a:effectLst/>
                <a:latin typeface="Cambria" panose="02040503050406030204" pitchFamily="18" charset="0"/>
              </a:rPr>
              <a:t>Individuals identify appropriate prey from distances of 15–20 m, sometimes as far away as 40 m,</a:t>
            </a:r>
            <a:r>
              <a:rPr lang="en-US" sz="1600" b="1" kern="1200" baseline="0">
                <a:solidFill>
                  <a:srgbClr val="7030A0"/>
                </a:solidFill>
                <a:effectLst/>
                <a:latin typeface="Cambria" panose="02040503050406030204" pitchFamily="18" charset="0"/>
              </a:rPr>
              <a:t> and “drop forage</a:t>
            </a:r>
            <a:r>
              <a:rPr lang="en-US" sz="1200" b="1" kern="1200" baseline="0">
                <a:solidFill>
                  <a:srgbClr val="7030A0"/>
                </a:solidFill>
                <a:effectLst/>
                <a:latin typeface="Cambria" panose="02040503050406030204" pitchFamily="18" charset="0"/>
              </a:rPr>
              <a:t>”.</a:t>
            </a:r>
          </a:p>
          <a:p>
            <a:r>
              <a:rPr lang="en-US" sz="1600" b="1">
                <a:solidFill>
                  <a:srgbClr val="7030A0"/>
                </a:solidFill>
                <a:latin typeface="Cambria" panose="02040503050406030204" pitchFamily="18" charset="0"/>
              </a:rPr>
              <a:t>2. </a:t>
            </a:r>
            <a:r>
              <a:rPr lang="en-US" sz="1600" b="1"/>
              <a:t>Open space in Texas Hill Country provides high perches for spotting insects and protecting the nest.</a:t>
            </a:r>
            <a:endParaRPr lang="en-US" sz="1600"/>
          </a:p>
          <a:p>
            <a:endParaRPr lang="en-US" b="1">
              <a:solidFill>
                <a:srgbClr val="7030A0"/>
              </a:solidFill>
              <a:latin typeface="Cambria" panose="02040503050406030204" pitchFamily="18" charset="0"/>
            </a:endParaRP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16</a:t>
            </a:fld>
            <a:endParaRPr lang="en-US" altLang="en-US"/>
          </a:p>
        </p:txBody>
      </p:sp>
    </p:spTree>
    <p:extLst>
      <p:ext uri="{BB962C8B-B14F-4D97-AF65-F5344CB8AC3E}">
        <p14:creationId xmlns:p14="http://schemas.microsoft.com/office/powerpoint/2010/main" val="2137357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a:t>A suburban backyard garden in Montgomery</a:t>
            </a:r>
            <a:r>
              <a:rPr lang="en-US" sz="1400" b="1" baseline="0"/>
              <a:t> County</a:t>
            </a:r>
            <a:r>
              <a:rPr lang="en-US" sz="1400" b="1"/>
              <a:t> provides the basic bluebird habitat.</a:t>
            </a:r>
          </a:p>
          <a:p>
            <a:r>
              <a:rPr lang="en-US" sz="1400" b="1"/>
              <a:t>And, so does this golf course near Huntsville TX.</a:t>
            </a: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17</a:t>
            </a:fld>
            <a:endParaRPr lang="en-US" altLang="en-US"/>
          </a:p>
        </p:txBody>
      </p:sp>
    </p:spTree>
    <p:extLst>
      <p:ext uri="{BB962C8B-B14F-4D97-AF65-F5344CB8AC3E}">
        <p14:creationId xmlns:p14="http://schemas.microsoft.com/office/powerpoint/2010/main" val="155511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spcBef>
                <a:spcPct val="0"/>
              </a:spcBef>
            </a:pPr>
            <a:r>
              <a:rPr lang="en-US" altLang="en-US" sz="1800"/>
              <a:t>Tom lawn in Mountain City, south of Austin, with active bluebird nestbox in foreground.  Carolina Chickadee and Black-crested Titmouse nested by kitchen window while bluebirds nested.</a:t>
            </a:r>
          </a:p>
          <a:p>
            <a:r>
              <a:rPr lang="en-US" altLang="en-US" sz="1800"/>
              <a:t>Somewhat open space</a:t>
            </a:r>
          </a:p>
          <a:p>
            <a:r>
              <a:rPr lang="en-US" altLang="en-US" sz="1800"/>
              <a:t>Short grass</a:t>
            </a:r>
          </a:p>
          <a:p>
            <a:r>
              <a:rPr lang="en-US" altLang="en-US" sz="1800"/>
              <a:t>High perches</a:t>
            </a:r>
          </a:p>
          <a:p>
            <a:r>
              <a:rPr lang="en-US" altLang="en-US" sz="1800"/>
              <a:t>Insects</a:t>
            </a:r>
          </a:p>
          <a:p>
            <a:r>
              <a:rPr lang="en-US" altLang="en-US" sz="1800"/>
              <a:t>Afternoon shade, if possible</a:t>
            </a:r>
          </a:p>
          <a:p>
            <a:endParaRPr lang="en-US" altLang="en-US" sz="1800"/>
          </a:p>
          <a:p>
            <a:pPr eaLnBrk="1" hangingPunct="1">
              <a:spcBef>
                <a:spcPct val="0"/>
              </a:spcBef>
            </a:pPr>
            <a:r>
              <a:rPr lang="en-US" altLang="en-US" sz="1800" i="1">
                <a:solidFill>
                  <a:srgbClr val="FF0000"/>
                </a:solidFill>
              </a:rPr>
              <a:t>(audience might see short grass, nearby attack/hunting perch (the 10-foot EMT conduit mounted beside the nestbox and tree branches); tree to which the babies can fledge, short grass, somewhat open area, bird bath</a:t>
            </a:r>
            <a:endParaRPr lang="en-US" altLang="en-US" sz="180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7A9B6F-BA4E-47C5-AD6A-66F25183F34B}" type="slidenum">
              <a:rPr lang="en-US" altLang="en-US" smtClean="0">
                <a:latin typeface="Calibri" panose="020F0502020204030204" pitchFamily="34" charset="0"/>
              </a:rPr>
              <a:pPr/>
              <a:t>18</a:t>
            </a:fld>
            <a:endParaRPr lang="en-US" altLang="en-US">
              <a:latin typeface="Calibri" panose="020F0502020204030204" pitchFamily="34" charset="0"/>
            </a:endParaRPr>
          </a:p>
        </p:txBody>
      </p:sp>
    </p:spTree>
    <p:extLst>
      <p:ext uri="{BB962C8B-B14F-4D97-AF65-F5344CB8AC3E}">
        <p14:creationId xmlns:p14="http://schemas.microsoft.com/office/powerpoint/2010/main" val="3300604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600" b="1"/>
              <a:t>Bluebirds and Purple Martins require similar habitat.  </a:t>
            </a:r>
          </a:p>
          <a:p>
            <a:r>
              <a:rPr lang="en-US" sz="1600" b="1"/>
              <a:t>They eat different insects (martins from the air; bluebirds from the ground) so they can share habitat.</a:t>
            </a:r>
          </a:p>
          <a:p>
            <a:r>
              <a:rPr lang="en-US" sz="1600" b="1"/>
              <a:t>Utility wires are excellent “perches” for bluebirds </a:t>
            </a:r>
            <a:r>
              <a:rPr lang="en-US" sz="1600" b="1" i="1"/>
              <a:t>unless there is a problem with hawk predation.</a:t>
            </a:r>
          </a:p>
          <a:p>
            <a:pPr eaLnBrk="1" hangingPunct="1">
              <a:spcBef>
                <a:spcPct val="0"/>
              </a:spcBef>
            </a:pPr>
            <a:endParaRPr lang="en-US" altLang="en-US" sz="1600" b="1"/>
          </a:p>
          <a:p>
            <a:pPr eaLnBrk="1" hangingPunct="1">
              <a:spcBef>
                <a:spcPct val="0"/>
              </a:spcBef>
            </a:pPr>
            <a:r>
              <a:rPr lang="en-US" altLang="en-US" sz="1600" b="1"/>
              <a:t>2. This photo, taken in winter, shows location of nestbox with SOMEWHAT open space under high canopy of pecan trees.  Bluebirds nest here into August, in shade.</a:t>
            </a:r>
          </a:p>
          <a:p>
            <a:pPr eaLnBrk="1" hangingPunct="1">
              <a:spcBef>
                <a:spcPct val="0"/>
              </a:spcBef>
            </a:pPr>
            <a:endParaRPr lang="en-US" altLang="en-US" sz="1600" b="1"/>
          </a:p>
          <a:p>
            <a:r>
              <a:rPr lang="en-US" altLang="en-US" sz="1600" b="1"/>
              <a:t>Somewhat open space</a:t>
            </a:r>
          </a:p>
          <a:p>
            <a:r>
              <a:rPr lang="en-US" altLang="en-US" sz="1600" b="1"/>
              <a:t>Short grass</a:t>
            </a:r>
          </a:p>
          <a:p>
            <a:r>
              <a:rPr lang="en-US" altLang="en-US" sz="1600" b="1"/>
              <a:t>High perches</a:t>
            </a:r>
          </a:p>
          <a:p>
            <a:r>
              <a:rPr lang="en-US" altLang="en-US" sz="1600" b="1"/>
              <a:t>Insects</a:t>
            </a:r>
          </a:p>
          <a:p>
            <a:r>
              <a:rPr lang="en-US" altLang="en-US" sz="1600" b="1"/>
              <a:t>Afternoon shade, if possible</a:t>
            </a:r>
          </a:p>
          <a:p>
            <a:endParaRPr lang="en-US" sz="1600"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19</a:t>
            </a:fld>
            <a:endParaRPr lang="en-US" altLang="en-US"/>
          </a:p>
        </p:txBody>
      </p:sp>
    </p:spTree>
    <p:extLst>
      <p:ext uri="{BB962C8B-B14F-4D97-AF65-F5344CB8AC3E}">
        <p14:creationId xmlns:p14="http://schemas.microsoft.com/office/powerpoint/2010/main" val="1316512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381000" y="6096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2400"/>
              <a:t>Bluebirds require a cavity in order to nest.</a:t>
            </a:r>
          </a:p>
          <a:p>
            <a:r>
              <a:rPr lang="en-US" altLang="en-US" sz="2400"/>
              <a:t>Conservation of dead trees</a:t>
            </a:r>
            <a:r>
              <a:rPr lang="en-US" altLang="en-US" sz="2400" baseline="0"/>
              <a:t> (</a:t>
            </a:r>
            <a:r>
              <a:rPr lang="en-US" altLang="en-US" sz="2400"/>
              <a:t>snags),</a:t>
            </a:r>
            <a:r>
              <a:rPr lang="en-US" altLang="en-US" sz="2400" baseline="0"/>
              <a:t> when feasible,</a:t>
            </a:r>
            <a:r>
              <a:rPr lang="en-US" altLang="en-US" sz="2400"/>
              <a:t> is vital adjunct to provision of nestboxes.</a:t>
            </a:r>
          </a:p>
          <a:p>
            <a:r>
              <a:rPr lang="en-US" altLang="en-US" sz="2400"/>
              <a:t>Eastern</a:t>
            </a:r>
            <a:r>
              <a:rPr lang="en-US" altLang="en-US" sz="2400" baseline="0"/>
              <a:t> Bluebird is </a:t>
            </a:r>
            <a:r>
              <a:rPr lang="en-US" altLang="en-US" sz="2400"/>
              <a:t>just one species in cavity dwelling wildlife communities that</a:t>
            </a:r>
            <a:r>
              <a:rPr lang="en-US" altLang="en-US" sz="2400" b="1"/>
              <a:t> depend </a:t>
            </a:r>
            <a:r>
              <a:rPr lang="en-US" altLang="en-US" sz="2400"/>
              <a:t>upon dead and dying trees.</a:t>
            </a:r>
          </a:p>
          <a:p>
            <a:endParaRPr lang="en-US" altLang="en-US" sz="180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C638BF-7B6F-46F3-8AC3-470A5B1A96DC}" type="slidenum">
              <a:rPr lang="en-US" altLang="en-US" smtClean="0">
                <a:latin typeface="Calibri" panose="020F0502020204030204" pitchFamily="34" charset="0"/>
              </a:rPr>
              <a:pPr/>
              <a:t>20</a:t>
            </a:fld>
            <a:endParaRPr lang="en-US" altLang="en-US">
              <a:latin typeface="Calibri" panose="020F0502020204030204" pitchFamily="34" charset="0"/>
            </a:endParaRPr>
          </a:p>
        </p:txBody>
      </p:sp>
    </p:spTree>
    <p:extLst>
      <p:ext uri="{BB962C8B-B14F-4D97-AF65-F5344CB8AC3E}">
        <p14:creationId xmlns:p14="http://schemas.microsoft.com/office/powerpoint/2010/main" val="1219977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xfrm>
            <a:off x="5334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eaLnBrk="1" hangingPunct="1">
              <a:spcBef>
                <a:spcPct val="0"/>
              </a:spcBef>
            </a:pPr>
            <a:r>
              <a:rPr lang="en-US" altLang="en-US" sz="2400"/>
              <a:t>NOTE TO SPEAKER:   This slide and statement are REQUIRED, per TBS Board of Directors action (2008).   </a:t>
            </a:r>
            <a:endParaRPr lang="en-US" altLang="en-US" baseline="0">
              <a:solidFill>
                <a:srgbClr val="C00000"/>
              </a:solidFill>
            </a:endParaRPr>
          </a:p>
          <a:p>
            <a:pPr eaLnBrk="1" hangingPunct="1">
              <a:spcBef>
                <a:spcPct val="0"/>
              </a:spcBef>
            </a:pPr>
            <a:r>
              <a:rPr lang="en-US" altLang="en-US" baseline="0">
                <a:solidFill>
                  <a:srgbClr val="C00000"/>
                </a:solidFill>
              </a:rPr>
              <a:t>Presenter: please send word to </a:t>
            </a:r>
            <a:r>
              <a:rPr lang="en-US" altLang="en-US" b="1" baseline="0">
                <a:solidFill>
                  <a:srgbClr val="C00000"/>
                </a:solidFill>
              </a:rPr>
              <a:t>Roberta_Marshall@msn.net</a:t>
            </a:r>
            <a:r>
              <a:rPr lang="en-US" altLang="en-US" baseline="0">
                <a:solidFill>
                  <a:srgbClr val="C00000"/>
                </a:solidFill>
              </a:rPr>
              <a:t> with word you will be presenting and details of the presentation so we can calendar your presentation on our website. Afterwards, send word of how many (if any) join TBS..  </a:t>
            </a:r>
          </a:p>
          <a:p>
            <a:pPr eaLnBrk="1" hangingPunct="1">
              <a:spcBef>
                <a:spcPct val="0"/>
              </a:spcBef>
            </a:pPr>
            <a:endParaRPr lang="en-US" altLang="en-US" sz="3200"/>
          </a:p>
          <a:p>
            <a:pPr eaLnBrk="1" hangingPunct="1">
              <a:spcBef>
                <a:spcPct val="0"/>
              </a:spcBef>
            </a:pPr>
            <a:r>
              <a:rPr lang="en-US" altLang="en-US" sz="3200"/>
              <a:t>Opening:</a:t>
            </a:r>
            <a:endParaRPr lang="en-US" altLang="en-US" sz="3200">
              <a:cs typeface="Calibri"/>
            </a:endParaRPr>
          </a:p>
          <a:p>
            <a:pPr eaLnBrk="1" hangingPunct="1">
              <a:spcBef>
                <a:spcPct val="0"/>
              </a:spcBef>
            </a:pPr>
            <a:r>
              <a:rPr lang="en-US" altLang="en-US" sz="2400"/>
              <a:t>This is a presentation of Texas Bluebird Society.  I’ve added some material and text – and, I’ll say things in my own way.  For “official” words from Texas Bluebird Society, visit the website and read TBS </a:t>
            </a:r>
            <a:r>
              <a:rPr lang="en-US" altLang="en-US" sz="2400" b="1"/>
              <a:t>publications.</a:t>
            </a:r>
            <a:endParaRPr lang="en-US" altLang="en-US" sz="2400" b="1">
              <a:cs typeface="Calibri"/>
            </a:endParaRPr>
          </a:p>
          <a:p>
            <a:pPr eaLnBrk="1" hangingPunct="1">
              <a:spcBef>
                <a:spcPct val="0"/>
              </a:spcBef>
            </a:pPr>
            <a:endParaRPr lang="en-US"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27D55B-43D7-4126-BE79-A2B8587611A6}" type="slidenum">
              <a:rPr lang="en-US" altLang="en-US" smtClean="0">
                <a:latin typeface="Calibri" panose="020F0502020204030204" pitchFamily="34" charset="0"/>
              </a:rPr>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2786197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a:t>A bluebird nestbox is an artificial “woodpecker cavity.”</a:t>
            </a:r>
          </a:p>
          <a:p>
            <a:r>
              <a:rPr lang="en-US" sz="1600" b="1"/>
              <a:t>The side-opening “Texas Nestbox” distributed by Texas Bluebird Society is designed for Texas’ conditions (for instance, wide overhanging shade roof).  It comes equipped with screws under the hole for the VanErt House Sparrow Trap, and, it has “kerfs” – a ladder that’s necessary for weak-footed Tree Swallows. </a:t>
            </a:r>
          </a:p>
          <a:p>
            <a:r>
              <a:rPr lang="en-US" sz="1600" b="1"/>
              <a:t>The plans for this nestbox can be found on the Texas Bluebird Society website.</a:t>
            </a: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21</a:t>
            </a:fld>
            <a:endParaRPr lang="en-US" altLang="en-US"/>
          </a:p>
        </p:txBody>
      </p:sp>
    </p:spTree>
    <p:extLst>
      <p:ext uri="{BB962C8B-B14F-4D97-AF65-F5344CB8AC3E}">
        <p14:creationId xmlns:p14="http://schemas.microsoft.com/office/powerpoint/2010/main" val="3377104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a:t>To obtain a Texas Bluebird</a:t>
            </a:r>
            <a:r>
              <a:rPr lang="en-US" sz="1600" b="1" baseline="0"/>
              <a:t> Society nestbox, contact a TBS Nestbox </a:t>
            </a:r>
            <a:r>
              <a:rPr lang="en-US" sz="1600" b="1"/>
              <a:t>Distributor</a:t>
            </a:r>
          </a:p>
          <a:p>
            <a:r>
              <a:rPr lang="en-US" sz="1600" b="1"/>
              <a:t> or </a:t>
            </a:r>
          </a:p>
          <a:p>
            <a:r>
              <a:rPr lang="en-US" sz="1600" b="1"/>
              <a:t>order (in quantities of 4) online. Contact</a:t>
            </a:r>
            <a:r>
              <a:rPr lang="en-US" sz="1600" b="1" baseline="0"/>
              <a:t> info can be found on TBS website.</a:t>
            </a:r>
            <a:endParaRPr lang="en-US" sz="1600"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22</a:t>
            </a:fld>
            <a:endParaRPr lang="en-US" altLang="en-US"/>
          </a:p>
        </p:txBody>
      </p:sp>
    </p:spTree>
    <p:extLst>
      <p:ext uri="{BB962C8B-B14F-4D97-AF65-F5344CB8AC3E}">
        <p14:creationId xmlns:p14="http://schemas.microsoft.com/office/powerpoint/2010/main" val="1477801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a:t>Texas Bluebird Society’s “</a:t>
            </a:r>
            <a:r>
              <a:rPr lang="en-US" sz="1600" b="1" err="1"/>
              <a:t>QuickStart</a:t>
            </a:r>
            <a:r>
              <a:rPr lang="en-US" sz="1600" b="1"/>
              <a:t>” gives </a:t>
            </a:r>
            <a:r>
              <a:rPr lang="en-US" sz="1600" b="1">
                <a:solidFill>
                  <a:srgbClr val="FF0000"/>
                </a:solidFill>
              </a:rPr>
              <a:t>recommended</a:t>
            </a:r>
            <a:r>
              <a:rPr lang="en-US" sz="1600" b="1"/>
              <a:t> method for mounting nestboxes (with materials list).</a:t>
            </a:r>
          </a:p>
          <a:p>
            <a:r>
              <a:rPr lang="en-US" sz="1600" b="1"/>
              <a:t>It’s available online and it is given as a yellow card in new member materials.</a:t>
            </a: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23</a:t>
            </a:fld>
            <a:endParaRPr lang="en-US" altLang="en-US"/>
          </a:p>
        </p:txBody>
      </p:sp>
    </p:spTree>
    <p:extLst>
      <p:ext uri="{BB962C8B-B14F-4D97-AF65-F5344CB8AC3E}">
        <p14:creationId xmlns:p14="http://schemas.microsoft.com/office/powerpoint/2010/main" val="2740860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Mounting nestbox to ¾” EMT with clamps and screws</a:t>
            </a:r>
          </a:p>
          <a:p>
            <a:r>
              <a:rPr lang="en-US" sz="1600"/>
              <a:t>(Note:</a:t>
            </a:r>
            <a:r>
              <a:rPr lang="en-US" sz="1600" baseline="0"/>
              <a:t> </a:t>
            </a:r>
            <a:r>
              <a:rPr lang="en-US" sz="1600" b="1" i="1" baseline="0"/>
              <a:t>make sure screws don’t go into the nestbox cavity</a:t>
            </a:r>
            <a:r>
              <a:rPr lang="en-US" sz="1600" b="1" baseline="0"/>
              <a:t>, </a:t>
            </a:r>
            <a:r>
              <a:rPr lang="en-US" sz="1600" baseline="0"/>
              <a:t>where they might cut the birds.)</a:t>
            </a:r>
            <a:endParaRPr lang="en-US" sz="1600"/>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24</a:t>
            </a:fld>
            <a:endParaRPr lang="en-US" altLang="en-US"/>
          </a:p>
        </p:txBody>
      </p:sp>
    </p:spTree>
    <p:extLst>
      <p:ext uri="{BB962C8B-B14F-4D97-AF65-F5344CB8AC3E}">
        <p14:creationId xmlns:p14="http://schemas.microsoft.com/office/powerpoint/2010/main" val="114580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a:t>Anchor</a:t>
            </a:r>
            <a:r>
              <a:rPr lang="en-US" sz="1600" b="1" baseline="0"/>
              <a:t> can be 5/8-inch rebar or ½-inch </a:t>
            </a:r>
            <a:r>
              <a:rPr lang="en-US" sz="1600" b="1" baseline="0" err="1"/>
              <a:t>emt</a:t>
            </a:r>
            <a:r>
              <a:rPr lang="en-US" sz="1600" b="1" baseline="0"/>
              <a:t> conduit, depending on soil conditions</a:t>
            </a:r>
          </a:p>
          <a:p>
            <a:endParaRPr lang="en-US" sz="1600" b="1"/>
          </a:p>
          <a:p>
            <a:r>
              <a:rPr lang="en-US" sz="1600" b="1"/>
              <a:t>Drive 4-foot rebar (or EMT conduit) “anchor” into ground for stability. Then, slide ¾ inch  EMT conduit “pole”, with nestbox affixed, over the anchor and push conduit into soil (so it doesn’t turn with wind) – mounting is complete !</a:t>
            </a:r>
          </a:p>
          <a:p>
            <a:endParaRPr lang="en-US" sz="1600"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25</a:t>
            </a:fld>
            <a:endParaRPr lang="en-US" altLang="en-US"/>
          </a:p>
        </p:txBody>
      </p:sp>
    </p:spTree>
    <p:extLst>
      <p:ext uri="{BB962C8B-B14F-4D97-AF65-F5344CB8AC3E}">
        <p14:creationId xmlns:p14="http://schemas.microsoft.com/office/powerpoint/2010/main" val="532519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r>
              <a:rPr lang="en-US"/>
              <a:t>“</a:t>
            </a:r>
            <a:r>
              <a:rPr lang="en-US" sz="1600" b="1"/>
              <a:t>Best practice” installation</a:t>
            </a:r>
            <a:r>
              <a:rPr lang="en-US" sz="1600" b="1" baseline="0"/>
              <a:t> will be</a:t>
            </a:r>
            <a:r>
              <a:rPr lang="en-US" sz="1600" b="1"/>
              <a:t> complete</a:t>
            </a:r>
            <a:r>
              <a:rPr lang="en-US" sz="1600" b="1" baseline="0"/>
              <a:t> with addition of Kingston Stovepipe Predator Baffle.</a:t>
            </a:r>
            <a:r>
              <a:rPr lang="en-US" sz="1600" b="1"/>
              <a:t> (Plans available online, on TBS’ website, and in “Bluebirds in Texas” publication by Texas Parks &amp; Wildlife.)</a:t>
            </a: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26</a:t>
            </a:fld>
            <a:endParaRPr lang="en-US" altLang="en-US"/>
          </a:p>
        </p:txBody>
      </p:sp>
    </p:spTree>
    <p:extLst>
      <p:ext uri="{BB962C8B-B14F-4D97-AF65-F5344CB8AC3E}">
        <p14:creationId xmlns:p14="http://schemas.microsoft.com/office/powerpoint/2010/main" val="977979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3581400"/>
          </a:xfrm>
        </p:spPr>
        <p:txBody>
          <a:bodyPr>
            <a:normAutofit lnSpcReduction="10000"/>
          </a:bodyPr>
          <a:lstStyle/>
          <a:p>
            <a:r>
              <a:rPr lang="en-US" b="1"/>
              <a:t>Option 1 for mentioning NestWatch </a:t>
            </a:r>
          </a:p>
          <a:p>
            <a:r>
              <a:rPr lang="en-US"/>
              <a:t>Please check out and register in the free  </a:t>
            </a:r>
            <a:r>
              <a:rPr lang="en-US" baseline="0"/>
              <a:t>NestWatch program from Cornell University Lab of Ornithology – Any and all data reported to NestWatch helps scientists collect valuable data on successes and failures of nesting birds.  The more data collected, the better.  The NestWatch system needs records by the 100,000’s – one at a time. </a:t>
            </a:r>
          </a:p>
          <a:p>
            <a:r>
              <a:rPr lang="en-US" baseline="0"/>
              <a:t>You will also have your records for personal use. </a:t>
            </a:r>
          </a:p>
          <a:p>
            <a:r>
              <a:rPr lang="en-US" baseline="0"/>
              <a:t>Report in “live time” as you go using NestWatch app, or, from journal notes (even months later).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a:t>Start watching for nests to observe – any avian species!</a:t>
            </a:r>
          </a:p>
          <a:p>
            <a:pPr lvl="0">
              <a:defRPr/>
            </a:pPr>
            <a:r>
              <a:rPr lang="en-US" b="1"/>
              <a:t>Option 2 for mentioning NestWatch</a:t>
            </a:r>
          </a:p>
          <a:p>
            <a:pPr lvl="0">
              <a:defRPr/>
            </a:pPr>
            <a:r>
              <a:rPr lang="en-US"/>
              <a:t>If you have nesting birds (in a nestbox or not) you can contribute data to scientists by reporting nesting observations about twice a week to NestWatch (app or website). NestWatch will store your nesting records and make them part of the massive database. NestWatch monitoring program is designed to track status and trends in the reproductive biology of birds, including when nesting occurs, number of eggs laid, how many eggs hatch, and how many hatchlings survive.  </a:t>
            </a:r>
          </a:p>
          <a:p>
            <a:pPr lvl="0">
              <a:defRPr/>
            </a:pPr>
            <a:r>
              <a:rPr lang="en-US" altLang="en-US" sz="1200" b="1"/>
              <a:t>OR, create a combination explanation of NestWatch.</a:t>
            </a:r>
          </a:p>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27</a:t>
            </a:fld>
            <a:endParaRPr lang="en-US" altLang="en-US"/>
          </a:p>
        </p:txBody>
      </p:sp>
    </p:spTree>
    <p:extLst>
      <p:ext uri="{BB962C8B-B14F-4D97-AF65-F5344CB8AC3E}">
        <p14:creationId xmlns:p14="http://schemas.microsoft.com/office/powerpoint/2010/main" val="4181639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It’s easy to participate.</a:t>
            </a:r>
          </a:p>
          <a:p>
            <a:r>
              <a:rPr lang="en-US" b="1"/>
              <a:t>Submit data online or with the mobile app.</a:t>
            </a: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28</a:t>
            </a:fld>
            <a:endParaRPr lang="en-US" altLang="en-US"/>
          </a:p>
        </p:txBody>
      </p:sp>
    </p:spTree>
    <p:extLst>
      <p:ext uri="{BB962C8B-B14F-4D97-AF65-F5344CB8AC3E}">
        <p14:creationId xmlns:p14="http://schemas.microsoft.com/office/powerpoint/2010/main" val="1932656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29</a:t>
            </a:fld>
            <a:endParaRPr lang="en-US" altLang="en-US"/>
          </a:p>
        </p:txBody>
      </p:sp>
    </p:spTree>
    <p:extLst>
      <p:ext uri="{BB962C8B-B14F-4D97-AF65-F5344CB8AC3E}">
        <p14:creationId xmlns:p14="http://schemas.microsoft.com/office/powerpoint/2010/main" val="2175609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30</a:t>
            </a:fld>
            <a:endParaRPr lang="en-US" altLang="en-US"/>
          </a:p>
        </p:txBody>
      </p:sp>
    </p:spTree>
    <p:extLst>
      <p:ext uri="{BB962C8B-B14F-4D97-AF65-F5344CB8AC3E}">
        <p14:creationId xmlns:p14="http://schemas.microsoft.com/office/powerpoint/2010/main" val="416708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i="1" kern="1200">
                <a:solidFill>
                  <a:schemeClr val="tx1"/>
                </a:solidFill>
                <a:effectLst/>
                <a:latin typeface="+mn-lt"/>
                <a:ea typeface="+mn-ea"/>
                <a:cs typeface="+mn-cs"/>
              </a:rPr>
              <a:t>Presenter:</a:t>
            </a:r>
            <a:r>
              <a:rPr lang="en-US" i="1"/>
              <a:t> </a:t>
            </a:r>
            <a:r>
              <a:rPr lang="en-US" sz="1200" i="1" kern="1200" baseline="0">
                <a:solidFill>
                  <a:schemeClr val="tx1"/>
                </a:solidFill>
                <a:effectLst/>
                <a:latin typeface="+mn-lt"/>
                <a:ea typeface="+mn-ea"/>
                <a:cs typeface="+mn-cs"/>
              </a:rPr>
              <a:t> Watch for “BNA</a:t>
            </a:r>
            <a:r>
              <a:rPr lang="en-US" i="1"/>
              <a:t>/BOW”</a:t>
            </a:r>
            <a:r>
              <a:rPr lang="en-US" sz="1200" i="1" kern="1200" baseline="0">
                <a:solidFill>
                  <a:schemeClr val="tx1"/>
                </a:solidFill>
                <a:effectLst/>
                <a:latin typeface="+mn-lt"/>
                <a:ea typeface="+mn-ea"/>
                <a:cs typeface="+mn-cs"/>
              </a:rPr>
              <a:t> in notes.</a:t>
            </a:r>
            <a:endParaRPr lang="en-US" sz="1200" i="1"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mn-ea"/>
                <a:cs typeface="+mn-cs"/>
              </a:rPr>
              <a:t>TBS has done extensive "fact checking" in an effort to be as accurate as possible with the information in this presentation  To this end, we have consulted with world-respected experts in the field of Ornithology. We would like to express our endless gratitude to all those who have invested years, decades and even lifetimes in the research and study of all birds , but especially our beloved bluebird !</a:t>
            </a:r>
            <a:endParaRPr lang="en-US" sz="1200" kern="1200">
              <a:solidFill>
                <a:schemeClr val="tx1"/>
              </a:solidFill>
              <a:effectLst/>
              <a:latin typeface="+mn-lt"/>
              <a:cs typeface="Calibri"/>
            </a:endParaRPr>
          </a:p>
          <a:p>
            <a:pPr>
              <a:defRPr/>
            </a:pPr>
            <a:r>
              <a:rPr lang="en-US" sz="1200" kern="1200">
                <a:solidFill>
                  <a:schemeClr val="tx1"/>
                </a:solidFill>
                <a:effectLst/>
                <a:latin typeface="+mn-lt"/>
                <a:ea typeface="+mn-ea"/>
                <a:cs typeface="+mn-cs"/>
              </a:rPr>
              <a:t>We are also grateful to photographers who give us permission to use their photographs</a:t>
            </a:r>
            <a:r>
              <a:rPr lang="en-US" sz="1200" kern="1200" baseline="0">
                <a:solidFill>
                  <a:schemeClr val="tx1"/>
                </a:solidFill>
                <a:effectLst/>
                <a:latin typeface="+mn-lt"/>
                <a:ea typeface="+mn-ea"/>
                <a:cs typeface="+mn-cs"/>
              </a:rPr>
              <a:t> in our presentations.</a:t>
            </a:r>
            <a:r>
              <a:rPr lang="en-US"/>
              <a:t> </a:t>
            </a:r>
            <a:r>
              <a:rPr lang="en-US" sz="1200" kern="1200" baseline="0">
                <a:solidFill>
                  <a:schemeClr val="tx1"/>
                </a:solidFill>
                <a:effectLst/>
                <a:latin typeface="+mn-lt"/>
                <a:ea typeface="+mn-ea"/>
                <a:cs typeface="+mn-cs"/>
              </a:rPr>
              <a:t> </a:t>
            </a:r>
            <a:r>
              <a:rPr lang="en-US" sz="1200" b="1" kern="1200" baseline="0">
                <a:solidFill>
                  <a:schemeClr val="tx1"/>
                </a:solidFill>
                <a:effectLst/>
                <a:latin typeface="+mn-lt"/>
                <a:ea typeface="+mn-ea"/>
                <a:cs typeface="+mn-cs"/>
              </a:rPr>
              <a:t>Watch for the names of photographers embedded in photographs.</a:t>
            </a:r>
            <a:r>
              <a:rPr lang="en-US" b="1"/>
              <a:t> </a:t>
            </a:r>
            <a:endParaRPr lang="en-US" sz="1200" b="1" kern="1200">
              <a:solidFill>
                <a:schemeClr val="tx1"/>
              </a:solidFill>
              <a:effectLst/>
              <a:latin typeface="+mn-lt"/>
              <a:cs typeface="Calibri"/>
            </a:endParaRPr>
          </a:p>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3</a:t>
            </a:fld>
            <a:endParaRPr lang="en-US" altLang="en-US"/>
          </a:p>
        </p:txBody>
      </p:sp>
    </p:spTree>
    <p:extLst>
      <p:ext uri="{BB962C8B-B14F-4D97-AF65-F5344CB8AC3E}">
        <p14:creationId xmlns:p14="http://schemas.microsoft.com/office/powerpoint/2010/main" val="738138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31</a:t>
            </a:fld>
            <a:endParaRPr lang="en-US" altLang="en-US"/>
          </a:p>
        </p:txBody>
      </p:sp>
    </p:spTree>
    <p:extLst>
      <p:ext uri="{BB962C8B-B14F-4D97-AF65-F5344CB8AC3E}">
        <p14:creationId xmlns:p14="http://schemas.microsoft.com/office/powerpoint/2010/main" val="3162017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a:t>Tagging – this is an aerial view with Google Maps where you can see close up to click on exact location.  If nestbox is in front of a particular tree in your front yard, you can see the exact spot.</a:t>
            </a:r>
          </a:p>
          <a:p>
            <a:pPr marL="228600" indent="-228600">
              <a:buAutoNum type="arabicPeriod"/>
            </a:pPr>
            <a:r>
              <a:rPr lang="en-US" baseline="0"/>
              <a:t>Some people name their nestboxes after a relative or with a description of where the nestbox is placed (side yard south of driveway).</a:t>
            </a:r>
          </a:p>
          <a:p>
            <a:pPr marL="228600" indent="-228600">
              <a:buAutoNum type="arabicPeriod"/>
            </a:pPr>
            <a:r>
              <a:rPr lang="en-US" baseline="0"/>
              <a:t>Eventually, when eggs appear or you see an adult, you can include the species.</a:t>
            </a:r>
          </a:p>
          <a:p>
            <a:pPr marL="228600" indent="-228600">
              <a:buAutoNum type="arabicPeriod"/>
            </a:pPr>
            <a:r>
              <a:rPr lang="en-US" baseline="0"/>
              <a:t>A smartphone makes nest observation very quick.</a:t>
            </a:r>
          </a:p>
          <a:p>
            <a:pPr marL="228600" indent="-228600">
              <a:buAutoNum type="arabicPeriod"/>
            </a:pPr>
            <a:r>
              <a:rPr lang="en-US" baseline="0"/>
              <a:t>A visit to a nest should take just seconds, definitely under a minute.</a:t>
            </a:r>
          </a:p>
          <a:p>
            <a:pPr marL="228600" indent="-228600">
              <a:buAutoNum type="arabicPeriod"/>
            </a:pPr>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32</a:t>
            </a:fld>
            <a:endParaRPr lang="en-US" altLang="en-US"/>
          </a:p>
        </p:txBody>
      </p:sp>
    </p:spTree>
    <p:extLst>
      <p:ext uri="{BB962C8B-B14F-4D97-AF65-F5344CB8AC3E}">
        <p14:creationId xmlns:p14="http://schemas.microsoft.com/office/powerpoint/2010/main" val="38662543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33</a:t>
            </a:fld>
            <a:endParaRPr lang="en-US" altLang="en-US"/>
          </a:p>
        </p:txBody>
      </p:sp>
    </p:spTree>
    <p:extLst>
      <p:ext uri="{BB962C8B-B14F-4D97-AF65-F5344CB8AC3E}">
        <p14:creationId xmlns:p14="http://schemas.microsoft.com/office/powerpoint/2010/main" val="1331979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2400"/>
              <a:t>If you want</a:t>
            </a:r>
            <a:r>
              <a:rPr lang="en-US" altLang="en-US" sz="2400" baseline="0"/>
              <a:t> to attract bluebirds, you’ll need food.</a:t>
            </a:r>
            <a:endParaRPr lang="en-US" altLang="en-US" sz="240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769900-1FA5-4EAD-B699-C834C21E9003}" type="slidenum">
              <a:rPr lang="en-US" altLang="en-US" smtClean="0">
                <a:latin typeface="Calibri" panose="020F0502020204030204" pitchFamily="34" charset="0"/>
              </a:rPr>
              <a:pPr/>
              <a:t>34</a:t>
            </a:fld>
            <a:endParaRPr lang="en-US" altLang="en-US">
              <a:latin typeface="Calibri" panose="020F0502020204030204" pitchFamily="34" charset="0"/>
            </a:endParaRPr>
          </a:p>
        </p:txBody>
      </p:sp>
    </p:spTree>
    <p:extLst>
      <p:ext uri="{BB962C8B-B14F-4D97-AF65-F5344CB8AC3E}">
        <p14:creationId xmlns:p14="http://schemas.microsoft.com/office/powerpoint/2010/main" val="4019162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b="1" i="1"/>
              <a:t>First thing you need to know</a:t>
            </a:r>
            <a:r>
              <a:rPr lang="en-US" altLang="en-US" sz="1800" b="1" i="1" baseline="0"/>
              <a:t>  …</a:t>
            </a:r>
            <a:r>
              <a:rPr lang="en-US" altLang="en-US" sz="1800" b="1" i="1"/>
              <a:t> - </a:t>
            </a:r>
          </a:p>
          <a:p>
            <a:r>
              <a:rPr lang="en-US" altLang="en-US" sz="1800" b="1"/>
              <a:t>#1  No insecticides, if feasible. “Pesticides” kill insects.</a:t>
            </a:r>
          </a:p>
          <a:p>
            <a:r>
              <a:rPr lang="en-US" altLang="en-US" sz="1800" b="1"/>
              <a:t>Also avoid leaf blowers. Leaf litter</a:t>
            </a:r>
            <a:r>
              <a:rPr lang="en-US" altLang="en-US" sz="1800" b="1" baseline="0"/>
              <a:t> is important for insect populations.</a:t>
            </a:r>
            <a:br>
              <a:rPr lang="en-US" altLang="en-US" sz="1800" b="1"/>
            </a:br>
            <a:br>
              <a:rPr lang="en-US" altLang="en-US" sz="1800" b="1"/>
            </a:br>
            <a:endParaRPr lang="en-US" altLang="en-US" sz="1800" b="1"/>
          </a:p>
          <a:p>
            <a:endParaRPr lang="en-US" altLang="en-US"/>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5792D4-EA70-44A7-804E-FB5D2F1E5E63}" type="slidenum">
              <a:rPr lang="en-US" altLang="en-US" smtClean="0">
                <a:latin typeface="Calibri" panose="020F0502020204030204" pitchFamily="34" charset="0"/>
              </a:rPr>
              <a:pPr/>
              <a:t>35</a:t>
            </a:fld>
            <a:endParaRPr lang="en-US" altLang="en-US">
              <a:latin typeface="Calibri" panose="020F0502020204030204" pitchFamily="34" charset="0"/>
            </a:endParaRPr>
          </a:p>
        </p:txBody>
      </p:sp>
    </p:spTree>
    <p:extLst>
      <p:ext uri="{BB962C8B-B14F-4D97-AF65-F5344CB8AC3E}">
        <p14:creationId xmlns:p14="http://schemas.microsoft.com/office/powerpoint/2010/main" val="4159750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just a question.  The answer falls on next page.</a:t>
            </a: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36</a:t>
            </a:fld>
            <a:endParaRPr lang="en-US" altLang="en-US"/>
          </a:p>
        </p:txBody>
      </p:sp>
    </p:spTree>
    <p:extLst>
      <p:ext uri="{BB962C8B-B14F-4D97-AF65-F5344CB8AC3E}">
        <p14:creationId xmlns:p14="http://schemas.microsoft.com/office/powerpoint/2010/main" val="39713721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3D2E89-7C26-497D-9E3C-4A0C53BDE443}" type="slidenum">
              <a:rPr lang="en-US" altLang="en-US" smtClean="0">
                <a:latin typeface="Times New Roman" panose="02020603050405020304" pitchFamily="18" charset="0"/>
              </a:rPr>
              <a:pPr/>
              <a:t>37</a:t>
            </a:fld>
            <a:endParaRPr lang="en-US" altLang="en-US">
              <a:latin typeface="Times New Roman" panose="02020603050405020304" pitchFamily="18" charset="0"/>
            </a:endParaRPr>
          </a:p>
        </p:txBody>
      </p:sp>
      <p:sp>
        <p:nvSpPr>
          <p:cNvPr id="48131" name="Rectangle 2"/>
          <p:cNvSpPr>
            <a:spLocks noGrp="1" noRot="1" noChangeAspect="1" noChangeArrowheads="1" noTextEdit="1"/>
          </p:cNvSpPr>
          <p:nvPr>
            <p:ph type="sldImg"/>
          </p:nvPr>
        </p:nvSpPr>
        <p:spPr bwMode="auto">
          <a:xfrm>
            <a:off x="4572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r>
              <a:rPr lang="en-US" altLang="en-US" sz="2400"/>
              <a:t>Bluebirds feed mainly on insects,</a:t>
            </a:r>
            <a:r>
              <a:rPr lang="en-US" altLang="en-US" sz="2400" baseline="0"/>
              <a:t> p</a:t>
            </a:r>
            <a:r>
              <a:rPr lang="en-US" altLang="en-US" sz="2400"/>
              <a:t>referring to "swoop" down from a perch to a low grassy area to catch their food.</a:t>
            </a:r>
            <a:r>
              <a:rPr lang="en-US" altLang="en-US" sz="2400" baseline="0"/>
              <a:t>  </a:t>
            </a:r>
          </a:p>
          <a:p>
            <a:pPr eaLnBrk="1" hangingPunct="1"/>
            <a:r>
              <a:rPr lang="en-US" sz="2400" i="1" baseline="0"/>
              <a:t>(BOW) </a:t>
            </a:r>
            <a:r>
              <a:rPr lang="en-US" sz="2400"/>
              <a:t>About 2/3 of their attempts are successful.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400"/>
              <a:t>They (normally) feed their nestlings nothing but insects.  When very young, the nestlings are fed soft-bodied insects like this</a:t>
            </a:r>
            <a:r>
              <a:rPr lang="en-US" altLang="en-US" sz="2400" baseline="0"/>
              <a:t> caterpillar</a:t>
            </a:r>
            <a:r>
              <a:rPr lang="en-US" altLang="en-US" sz="2400"/>
              <a:t>.</a:t>
            </a:r>
          </a:p>
        </p:txBody>
      </p:sp>
    </p:spTree>
    <p:extLst>
      <p:ext uri="{BB962C8B-B14F-4D97-AF65-F5344CB8AC3E}">
        <p14:creationId xmlns:p14="http://schemas.microsoft.com/office/powerpoint/2010/main" val="654287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Mealworms are a favorite ! Consider them only a treat</a:t>
            </a:r>
            <a:r>
              <a:rPr lang="en-US" b="1" baseline="0"/>
              <a:t> and feed sparingly, if at all.  They</a:t>
            </a:r>
            <a:r>
              <a:rPr lang="en-US" b="1"/>
              <a:t>’re for us. They provide humans a better look.</a:t>
            </a:r>
            <a:endParaRPr lang="en-US" b="1" baseline="0"/>
          </a:p>
          <a:p>
            <a:endParaRPr lang="en-US" b="1" baseline="0"/>
          </a:p>
          <a:p>
            <a:r>
              <a:rPr lang="en-US" b="1"/>
              <a:t>Quote from Dr. Patty Gowaty</a:t>
            </a:r>
            <a:endParaRPr lang="en-US" sz="1200" b="1" kern="1200">
              <a:solidFill>
                <a:schemeClr val="tx1"/>
              </a:solidFill>
              <a:effectLst/>
            </a:endParaRPr>
          </a:p>
          <a:p>
            <a:r>
              <a:rPr lang="en-US" sz="1200" b="1" kern="1200">
                <a:solidFill>
                  <a:schemeClr val="tx1"/>
                </a:solidFill>
                <a:effectLst/>
              </a:rPr>
              <a:t>“Supplemental feeding could be helpful, harmful, null.   There are very few studies on the effects of supplemental feeding and no definitive answers yet. </a:t>
            </a:r>
          </a:p>
          <a:p>
            <a:r>
              <a:rPr lang="en-US" sz="1200" b="1" kern="1200">
                <a:solidFill>
                  <a:schemeClr val="tx1"/>
                </a:solidFill>
                <a:effectLst/>
              </a:rPr>
              <a:t>Supplemental feeding allows the humans a better look.  We aren’t saving bluebirds from extinction, but we may be inciting greater knowledge and appreciation of the natural world in the humans who put out nestboxes and supplemental foods.” </a:t>
            </a:r>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38</a:t>
            </a:fld>
            <a:endParaRPr lang="en-US" altLang="en-US"/>
          </a:p>
        </p:txBody>
      </p:sp>
    </p:spTree>
    <p:extLst>
      <p:ext uri="{BB962C8B-B14F-4D97-AF65-F5344CB8AC3E}">
        <p14:creationId xmlns:p14="http://schemas.microsoft.com/office/powerpoint/2010/main" val="1425027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Mealworms definitely furnish</a:t>
            </a:r>
            <a:r>
              <a:rPr lang="en-US" b="1" baseline="0"/>
              <a:t> photo “</a:t>
            </a:r>
            <a:r>
              <a:rPr lang="en-US" b="1" baseline="0" err="1"/>
              <a:t>opps</a:t>
            </a:r>
            <a:r>
              <a:rPr lang="en-US" b="1" baseline="0"/>
              <a:t>”.</a:t>
            </a:r>
            <a:endParaRPr lang="en-US"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39</a:t>
            </a:fld>
            <a:endParaRPr lang="en-US" altLang="en-US"/>
          </a:p>
        </p:txBody>
      </p:sp>
    </p:spTree>
    <p:extLst>
      <p:ext uri="{BB962C8B-B14F-4D97-AF65-F5344CB8AC3E}">
        <p14:creationId xmlns:p14="http://schemas.microsoft.com/office/powerpoint/2010/main" val="6193398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Excuse me Aggies!</a:t>
            </a: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40</a:t>
            </a:fld>
            <a:endParaRPr lang="en-US" altLang="en-US"/>
          </a:p>
        </p:txBody>
      </p:sp>
    </p:spTree>
    <p:extLst>
      <p:ext uri="{BB962C8B-B14F-4D97-AF65-F5344CB8AC3E}">
        <p14:creationId xmlns:p14="http://schemas.microsoft.com/office/powerpoint/2010/main" val="416748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a:t>Family: </a:t>
            </a:r>
            <a:r>
              <a:rPr lang="en-US" sz="1600" b="1" err="1"/>
              <a:t>Turdidae</a:t>
            </a:r>
            <a:r>
              <a:rPr lang="en-US" sz="1600" b="1"/>
              <a:t> – the Thrush family. Thrushes are medium sized birds with short legs and a rather slender bill. Many members of the Thrush family have a plump appearance, are brownish in color, and have spots on their breast. Bluebirds, solitaires, and robins are closely related. Bluebird youngsters have the tell-tale spots on their breast, which they lose with their first molt. Thrushes boast some of the finest of all avian singers.</a:t>
            </a:r>
          </a:p>
          <a:p>
            <a:r>
              <a:rPr lang="en-US" sz="1600" b="1"/>
              <a:t> There are no hard and fast rules with bluebirds. Behavior of the individual bluebirds is extremely different from bluebird to bluebird, even in close locales. </a:t>
            </a: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4</a:t>
            </a:fld>
            <a:endParaRPr lang="en-US" altLang="en-US"/>
          </a:p>
        </p:txBody>
      </p:sp>
    </p:spTree>
    <p:extLst>
      <p:ext uri="{BB962C8B-B14F-4D97-AF65-F5344CB8AC3E}">
        <p14:creationId xmlns:p14="http://schemas.microsoft.com/office/powerpoint/2010/main" val="29661447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a:t>Sometimes</a:t>
            </a:r>
            <a:r>
              <a:rPr lang="en-US" sz="1600" b="1" baseline="0"/>
              <a:t> they eat amphibians! </a:t>
            </a:r>
            <a:r>
              <a:rPr lang="en-US" sz="1600" b="1" baseline="0">
                <a:sym typeface="Wingdings" panose="05000000000000000000" pitchFamily="2" charset="2"/>
              </a:rPr>
              <a:t></a:t>
            </a:r>
            <a:endParaRPr lang="en-US" sz="1600"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41</a:t>
            </a:fld>
            <a:endParaRPr lang="en-US" altLang="en-US"/>
          </a:p>
        </p:txBody>
      </p:sp>
    </p:spTree>
    <p:extLst>
      <p:ext uri="{BB962C8B-B14F-4D97-AF65-F5344CB8AC3E}">
        <p14:creationId xmlns:p14="http://schemas.microsoft.com/office/powerpoint/2010/main" val="412099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n-US" altLang="en-US" sz="2400"/>
              <a:t>The plants listed here are just a few examples of native plants that will either attract insects for bluebirds to feed upon or plants that supply berries.  The berry-producing plants are particularly important in the winter when insects are not abundant.  A more complete list of plants is available on the Texas Bluebird Society website under the resources tab.</a:t>
            </a:r>
          </a:p>
          <a:p>
            <a:r>
              <a:rPr lang="en-US" altLang="en-US" sz="2400"/>
              <a:t>PRESENTER: if feasible, make a 2-sided copy with the two plant lists from Texas Bluebird Society website to distribute to audience members.</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5A61F1-109D-4D01-93DA-7E18C8F029F4}" type="slidenum">
              <a:rPr lang="en-US" altLang="en-US" smtClean="0">
                <a:latin typeface="Calibri" panose="020F0502020204030204" pitchFamily="34" charset="0"/>
              </a:rPr>
              <a:pPr/>
              <a:t>42</a:t>
            </a:fld>
            <a:endParaRPr lang="en-US" altLang="en-US">
              <a:latin typeface="Calibri" panose="020F0502020204030204" pitchFamily="34" charset="0"/>
            </a:endParaRPr>
          </a:p>
        </p:txBody>
      </p:sp>
    </p:spTree>
    <p:extLst>
      <p:ext uri="{BB962C8B-B14F-4D97-AF65-F5344CB8AC3E}">
        <p14:creationId xmlns:p14="http://schemas.microsoft.com/office/powerpoint/2010/main" val="29860977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600" b="1"/>
              <a:t>Some plants attract insects for bluebirds to eat. Milkweeds</a:t>
            </a:r>
            <a:r>
              <a:rPr lang="en-US" altLang="en-US" sz="1600" b="1" baseline="0"/>
              <a:t> </a:t>
            </a:r>
            <a:r>
              <a:rPr lang="en-US" altLang="en-US" sz="1600" b="1"/>
              <a:t>are particularly good plants for attracting insects.</a:t>
            </a:r>
          </a:p>
          <a:p>
            <a:endParaRPr lang="en-US" sz="1600"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43</a:t>
            </a:fld>
            <a:endParaRPr lang="en-US" altLang="en-US"/>
          </a:p>
        </p:txBody>
      </p:sp>
    </p:spTree>
    <p:extLst>
      <p:ext uri="{BB962C8B-B14F-4D97-AF65-F5344CB8AC3E}">
        <p14:creationId xmlns:p14="http://schemas.microsoft.com/office/powerpoint/2010/main" val="9477713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a:t>Native plants can be beautiful to</a:t>
            </a:r>
            <a:r>
              <a:rPr lang="en-US" sz="1600" b="1" baseline="0"/>
              <a:t> look at as well as furnishing insects for bluebirds.</a:t>
            </a:r>
          </a:p>
          <a:p>
            <a:endParaRPr lang="en-US" sz="1600" b="1" baseline="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600" b="1"/>
              <a:t>Left: Echinacea </a:t>
            </a:r>
            <a:r>
              <a:rPr lang="en-US" altLang="en-US" sz="1600" b="1" err="1"/>
              <a:t>purpurea</a:t>
            </a:r>
            <a:r>
              <a:rPr lang="en-US" altLang="en-US" sz="1600" b="1"/>
              <a:t> – purple coneflower (Perennial)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600" b="1"/>
              <a:t>Upper right</a:t>
            </a:r>
            <a:r>
              <a:rPr lang="en-US" altLang="en-US" sz="1600" b="1" baseline="0"/>
              <a:t> </a:t>
            </a:r>
            <a:r>
              <a:rPr lang="en-US" altLang="en-US" sz="1600" b="1"/>
              <a:t>:  Salvia </a:t>
            </a:r>
            <a:r>
              <a:rPr lang="en-US" altLang="en-US" sz="1600" b="1" err="1"/>
              <a:t>farinacea</a:t>
            </a:r>
            <a:r>
              <a:rPr lang="en-US" altLang="en-US" sz="1600" b="1"/>
              <a:t> – mealy blue sage (Perennial)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600" b="1"/>
              <a:t>Lower right:  </a:t>
            </a:r>
            <a:r>
              <a:rPr lang="en-US" altLang="en-US" sz="1600" b="1" err="1"/>
              <a:t>Liatris</a:t>
            </a:r>
            <a:r>
              <a:rPr lang="en-US" altLang="en-US" sz="1600" b="1"/>
              <a:t> sp. – </a:t>
            </a:r>
            <a:r>
              <a:rPr lang="en-US" altLang="en-US" sz="1600" b="1" err="1"/>
              <a:t>gayfeather</a:t>
            </a:r>
            <a:r>
              <a:rPr lang="en-US" altLang="en-US" sz="1600" b="1"/>
              <a:t> (Perennial)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a:p>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44</a:t>
            </a:fld>
            <a:endParaRPr lang="en-US" altLang="en-US"/>
          </a:p>
        </p:txBody>
      </p:sp>
    </p:spTree>
    <p:extLst>
      <p:ext uri="{BB962C8B-B14F-4D97-AF65-F5344CB8AC3E}">
        <p14:creationId xmlns:p14="http://schemas.microsoft.com/office/powerpoint/2010/main" val="33371893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a:t>Dogwoods </a:t>
            </a:r>
            <a:r>
              <a:rPr lang="en-US" sz="1600" b="1" baseline="0"/>
              <a:t>provide berries for bluebirds.</a:t>
            </a:r>
            <a:endParaRPr lang="en-US" sz="1600"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45</a:t>
            </a:fld>
            <a:endParaRPr lang="en-US" altLang="en-US"/>
          </a:p>
        </p:txBody>
      </p:sp>
    </p:spTree>
    <p:extLst>
      <p:ext uri="{BB962C8B-B14F-4D97-AF65-F5344CB8AC3E}">
        <p14:creationId xmlns:p14="http://schemas.microsoft.com/office/powerpoint/2010/main" val="19734312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sz="1400" b="1"/>
              <a:t>Pokeweed.  </a:t>
            </a:r>
            <a:r>
              <a:rPr lang="en-US" sz="1400" b="1" i="1"/>
              <a:t>(</a:t>
            </a:r>
            <a:r>
              <a:rPr lang="en-US" sz="1400" b="1" i="1" err="1"/>
              <a:t>Phytolacca</a:t>
            </a:r>
            <a:r>
              <a:rPr lang="en-US" sz="1400" b="1" i="1" baseline="0"/>
              <a:t> </a:t>
            </a:r>
            <a:r>
              <a:rPr lang="en-US" sz="1400" b="1" i="1" baseline="0" err="1"/>
              <a:t>americana</a:t>
            </a:r>
            <a:r>
              <a:rPr lang="en-US" sz="1400" b="1" i="1" baseline="0"/>
              <a:t>)   </a:t>
            </a:r>
            <a:r>
              <a:rPr lang="en-US" sz="1400" b="1" i="0" baseline="0"/>
              <a:t>It’s a </a:t>
            </a:r>
            <a:r>
              <a:rPr lang="en-US" sz="1400" b="1" i="1" baseline="0"/>
              <a:t>herbaceous perennial</a:t>
            </a:r>
            <a:r>
              <a:rPr lang="en-US" sz="1400" b="1" i="0" baseline="0"/>
              <a:t>. </a:t>
            </a:r>
            <a:endParaRPr lang="en-US" sz="1400" b="1" i="1"/>
          </a:p>
          <a:p>
            <a:pPr>
              <a:defRPr/>
            </a:pPr>
            <a:r>
              <a:rPr lang="en-US" sz="1400" b="1"/>
              <a:t>Carolina </a:t>
            </a:r>
            <a:r>
              <a:rPr lang="en-US" sz="1400" b="1" err="1"/>
              <a:t>snailseed</a:t>
            </a:r>
            <a:r>
              <a:rPr lang="en-US" sz="1400" b="1"/>
              <a:t> </a:t>
            </a:r>
            <a:r>
              <a:rPr lang="en-US" sz="1400" b="1" i="0"/>
              <a:t>vine</a:t>
            </a:r>
            <a:r>
              <a:rPr lang="en-US" sz="1400" b="1"/>
              <a:t>. </a:t>
            </a:r>
            <a:r>
              <a:rPr lang="en-US" sz="1400" b="1" i="1"/>
              <a:t>(</a:t>
            </a:r>
            <a:r>
              <a:rPr lang="en-US" sz="1400" b="1" i="1" err="1"/>
              <a:t>Cocculus</a:t>
            </a:r>
            <a:r>
              <a:rPr lang="en-US" sz="1400" b="1" i="1"/>
              <a:t> </a:t>
            </a:r>
            <a:r>
              <a:rPr lang="en-US" sz="1400" b="1" i="1" err="1"/>
              <a:t>parolinus</a:t>
            </a:r>
            <a:r>
              <a:rPr lang="en-US" sz="1400" b="1"/>
              <a:t>)</a:t>
            </a:r>
            <a:r>
              <a:rPr lang="en-US" sz="1400" b="1" baseline="0"/>
              <a:t> </a:t>
            </a:r>
            <a:r>
              <a:rPr lang="en-US" sz="1400" b="1"/>
              <a:t>This </a:t>
            </a:r>
            <a:r>
              <a:rPr lang="en-US" sz="1400" b="1" i="1"/>
              <a:t>vine</a:t>
            </a:r>
            <a:r>
              <a:rPr lang="en-US" sz="1400" b="1"/>
              <a:t> is a strong grower and should be used where its vigorous spreading nature will be appreciated.</a:t>
            </a:r>
          </a:p>
          <a:p>
            <a:pPr>
              <a:defRPr/>
            </a:pPr>
            <a:r>
              <a:rPr lang="en-US" sz="1400" b="1"/>
              <a:t>American beautyberry.  (</a:t>
            </a:r>
            <a:r>
              <a:rPr lang="en-US" sz="1400" b="1" i="1" err="1"/>
              <a:t>Callicarpa</a:t>
            </a:r>
            <a:r>
              <a:rPr lang="en-US" sz="1400" b="1" i="1"/>
              <a:t> </a:t>
            </a:r>
            <a:r>
              <a:rPr lang="en-US" sz="1400" b="1" i="1" err="1"/>
              <a:t>americana</a:t>
            </a:r>
            <a:r>
              <a:rPr lang="en-US" sz="1400" b="1" i="1"/>
              <a:t>)</a:t>
            </a:r>
            <a:r>
              <a:rPr lang="en-US" sz="1400" b="1"/>
              <a:t> This native </a:t>
            </a:r>
            <a:r>
              <a:rPr lang="en-US" sz="1400" b="1" i="1"/>
              <a:t>shrub</a:t>
            </a:r>
            <a:r>
              <a:rPr lang="en-US" sz="1400" b="1"/>
              <a:t> is relished by many songbirds.  </a:t>
            </a:r>
          </a:p>
          <a:p>
            <a:pPr>
              <a:defRPr/>
            </a:pPr>
            <a:r>
              <a:rPr lang="en-US" sz="1400" b="1" err="1"/>
              <a:t>Possumhaw</a:t>
            </a:r>
            <a:r>
              <a:rPr lang="en-US" sz="1400" b="1"/>
              <a:t>. </a:t>
            </a:r>
            <a:r>
              <a:rPr lang="en-US" sz="1400" b="1" i="1"/>
              <a:t>(Ilex decidua)  </a:t>
            </a:r>
            <a:r>
              <a:rPr lang="en-US" sz="1400" b="1" i="0"/>
              <a:t>This small deciduous tree provides</a:t>
            </a:r>
            <a:r>
              <a:rPr lang="en-US" sz="1400" b="1" i="0" baseline="0"/>
              <a:t> berries in the dead of winter.</a:t>
            </a:r>
            <a:endParaRPr lang="en-US" sz="1400" b="1"/>
          </a:p>
          <a:p>
            <a:pPr>
              <a:defRPr/>
            </a:pPr>
            <a:r>
              <a:rPr lang="en-US" sz="1400" b="1"/>
              <a:t>Fruits are normally a very small percentage of their diet (5% - 25%, depending upon the where</a:t>
            </a:r>
            <a:r>
              <a:rPr lang="en-US" sz="1400" b="1" baseline="0"/>
              <a:t> </a:t>
            </a:r>
            <a:r>
              <a:rPr lang="en-US" sz="1400" b="1"/>
              <a:t>and the time of year.)  </a:t>
            </a:r>
          </a:p>
          <a:p>
            <a:pPr>
              <a:defRPr/>
            </a:pPr>
            <a:r>
              <a:rPr lang="en-US" sz="1400" b="1"/>
              <a:t>Before the fruit – blossoms. Blossoms attract _INSECTS.</a:t>
            </a:r>
          </a:p>
          <a:p>
            <a:endParaRPr lang="en-US" sz="1400"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46</a:t>
            </a:fld>
            <a:endParaRPr lang="en-US" altLang="en-US"/>
          </a:p>
        </p:txBody>
      </p:sp>
    </p:spTree>
    <p:extLst>
      <p:ext uri="{BB962C8B-B14F-4D97-AF65-F5344CB8AC3E}">
        <p14:creationId xmlns:p14="http://schemas.microsoft.com/office/powerpoint/2010/main" val="23412472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a:t>Sunflower hearts – but not sunflower</a:t>
            </a:r>
            <a:r>
              <a:rPr lang="en-US" sz="1400" b="1" baseline="0"/>
              <a:t> seeds in shell. </a:t>
            </a:r>
          </a:p>
          <a:p>
            <a:r>
              <a:rPr lang="en-US" sz="1400" b="1"/>
              <a:t>Peanut butter suet does well. </a:t>
            </a:r>
          </a:p>
          <a:p>
            <a:r>
              <a:rPr lang="en-US" sz="1400" b="1"/>
              <a:t>Squirrels usually</a:t>
            </a:r>
            <a:r>
              <a:rPr lang="en-US" sz="1400" b="1" baseline="0"/>
              <a:t> do not eat HOT pepper suet.</a:t>
            </a:r>
          </a:p>
          <a:p>
            <a:r>
              <a:rPr lang="en-US" sz="1400" b="1" baseline="0"/>
              <a:t>Find recipes for “suet” online looking for “peanut butter, oatmeal, lard”.</a:t>
            </a:r>
          </a:p>
          <a:p>
            <a:r>
              <a:rPr lang="en-US" sz="1400" b="1" baseline="0"/>
              <a:t>Purchase “suet” from stores like Wild Birds Unlimited, where it’s more fresh than “suet” at large chain stores.  </a:t>
            </a:r>
          </a:p>
          <a:p>
            <a:endParaRPr lang="en-US" baseline="0"/>
          </a:p>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47</a:t>
            </a:fld>
            <a:endParaRPr lang="en-US" altLang="en-US"/>
          </a:p>
        </p:txBody>
      </p:sp>
    </p:spTree>
    <p:extLst>
      <p:ext uri="{BB962C8B-B14F-4D97-AF65-F5344CB8AC3E}">
        <p14:creationId xmlns:p14="http://schemas.microsoft.com/office/powerpoint/2010/main" val="30204109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457200" y="7112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2400" b="1"/>
              <a:t>Insects and berries provide water.</a:t>
            </a:r>
          </a:p>
          <a:p>
            <a:r>
              <a:rPr lang="en-US" altLang="en-US" sz="2400" b="1"/>
              <a:t>Bird baths should be shallow</a:t>
            </a:r>
            <a:r>
              <a:rPr lang="en-US" altLang="en-US" sz="2400" b="1" baseline="0"/>
              <a:t> and clean.</a:t>
            </a:r>
            <a:endParaRPr lang="en-US" altLang="en-US" sz="2400" b="1"/>
          </a:p>
          <a:p>
            <a:r>
              <a:rPr lang="en-US" altLang="en-US" sz="2400" b="1"/>
              <a:t>Even frost between sidewalk bricks provides water.</a:t>
            </a:r>
          </a:p>
          <a:p>
            <a:r>
              <a:rPr lang="en-US" altLang="en-US" sz="2400" b="1" i="1"/>
              <a:t>Anytime you see several males together, it’s not breeding season.  This photo was taken in winter. </a:t>
            </a:r>
          </a:p>
          <a:p>
            <a:endParaRPr lang="en-US" altLang="en-US" sz="240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CDDDA2E-9B30-440B-8A8E-AEF2B6A3968D}" type="slidenum">
              <a:rPr lang="en-US" altLang="en-US" smtClean="0">
                <a:latin typeface="Calibri" panose="020F0502020204030204" pitchFamily="34" charset="0"/>
              </a:rPr>
              <a:pPr/>
              <a:t>48</a:t>
            </a:fld>
            <a:endParaRPr lang="en-US" altLang="en-US">
              <a:latin typeface="Calibri" panose="020F0502020204030204" pitchFamily="34" charset="0"/>
            </a:endParaRPr>
          </a:p>
        </p:txBody>
      </p:sp>
    </p:spTree>
    <p:extLst>
      <p:ext uri="{BB962C8B-B14F-4D97-AF65-F5344CB8AC3E}">
        <p14:creationId xmlns:p14="http://schemas.microsoft.com/office/powerpoint/2010/main" val="4129480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49</a:t>
            </a:fld>
            <a:endParaRPr lang="en-US" altLang="en-US"/>
          </a:p>
        </p:txBody>
      </p:sp>
    </p:spTree>
    <p:extLst>
      <p:ext uri="{BB962C8B-B14F-4D97-AF65-F5344CB8AC3E}">
        <p14:creationId xmlns:p14="http://schemas.microsoft.com/office/powerpoint/2010/main" val="8311640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sz="240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769900-1FA5-4EAD-B699-C834C21E9003}" type="slidenum">
              <a:rPr lang="en-US" altLang="en-US" smtClean="0">
                <a:latin typeface="Calibri" panose="020F0502020204030204" pitchFamily="34" charset="0"/>
              </a:rPr>
              <a:pPr/>
              <a:t>50</a:t>
            </a:fld>
            <a:endParaRPr lang="en-US" altLang="en-US">
              <a:latin typeface="Calibri" panose="020F0502020204030204" pitchFamily="34" charset="0"/>
            </a:endParaRPr>
          </a:p>
        </p:txBody>
      </p:sp>
    </p:spTree>
    <p:extLst>
      <p:ext uri="{BB962C8B-B14F-4D97-AF65-F5344CB8AC3E}">
        <p14:creationId xmlns:p14="http://schemas.microsoft.com/office/powerpoint/2010/main" val="862431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baseline="0"/>
              <a:t>Three Species of Bluebirds.  The youngsters</a:t>
            </a:r>
            <a:r>
              <a:rPr lang="en-US" sz="1600" b="1"/>
              <a:t> look alike until the first molt.</a:t>
            </a:r>
            <a:endParaRPr lang="en-US" sz="1600" b="1" baseline="0"/>
          </a:p>
          <a:p>
            <a:endParaRPr lang="en-US" sz="1600" b="1" baseline="0"/>
          </a:p>
          <a:p>
            <a:r>
              <a:rPr lang="en-US" sz="1600" b="1" baseline="0"/>
              <a:t>Eastern Bluebird ranges from East coast to Rockies – from Canada to Central America</a:t>
            </a:r>
          </a:p>
          <a:p>
            <a:endParaRPr lang="en-US" sz="1600" b="1" baseline="0"/>
          </a:p>
          <a:p>
            <a:r>
              <a:rPr lang="en-US" sz="1600" b="1" baseline="0"/>
              <a:t>Western Bluebird ranges from west coast to Rockies – from Canada to Mexico.</a:t>
            </a:r>
          </a:p>
          <a:p>
            <a:r>
              <a:rPr lang="en-US" sz="1600" b="1" baseline="0"/>
              <a:t>Mountain Bluebird ranges through the Rockies – occasionally spotted  in Texas</a:t>
            </a:r>
            <a:endParaRPr lang="en-US" sz="1600"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5</a:t>
            </a:fld>
            <a:endParaRPr lang="en-US" altLang="en-US"/>
          </a:p>
        </p:txBody>
      </p:sp>
    </p:spTree>
    <p:extLst>
      <p:ext uri="{BB962C8B-B14F-4D97-AF65-F5344CB8AC3E}">
        <p14:creationId xmlns:p14="http://schemas.microsoft.com/office/powerpoint/2010/main" val="855550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r>
              <a:rPr lang="en-US" altLang="en-US" sz="2400" b="1"/>
              <a:t>Back to nestbox – </a:t>
            </a:r>
            <a:r>
              <a:rPr lang="en-US" altLang="en-US" sz="2400" b="1" i="1"/>
              <a:t>for all practical purposes, the nestbox is for laying eggs and raising babies. </a:t>
            </a:r>
            <a:endParaRPr lang="en-US" altLang="en-US" sz="2400" b="1"/>
          </a:p>
          <a:p>
            <a:r>
              <a:rPr lang="en-US" altLang="en-US" sz="2400" b="1"/>
              <a:t>The nestbox is not a house for living.  Bluebirds might roost in wintertime on very cold nights.</a:t>
            </a:r>
          </a:p>
          <a:p>
            <a:r>
              <a:rPr lang="en-US" altLang="en-US" sz="2400" b="1"/>
              <a:t>Males, sometimes</a:t>
            </a:r>
            <a:r>
              <a:rPr lang="en-US" altLang="en-US" sz="2400" b="1" baseline="0"/>
              <a:t> accompanied by female,</a:t>
            </a:r>
            <a:r>
              <a:rPr lang="en-US" altLang="en-US" sz="2400" b="1"/>
              <a:t> scout for cavities, </a:t>
            </a:r>
            <a:r>
              <a:rPr lang="en-US" altLang="en-US" sz="2400" b="1" baseline="0"/>
              <a:t>usually months before nesting season begins. </a:t>
            </a:r>
          </a:p>
          <a:p>
            <a:r>
              <a:rPr lang="en-US" altLang="en-US" sz="2400" b="1" baseline="0"/>
              <a:t>(***BOW) In areas where bluebirds overwinter (for instance, Texas) … nestboxes placed out in October, when the size of the local population is at its peak (due to influx of migrant bluebirds), attract new bluebirds into a potential nesting area</a:t>
            </a:r>
            <a:r>
              <a:rPr lang="en-US" altLang="en-US" sz="2400" baseline="0"/>
              <a:t>. </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839251-439A-4357-934B-8195DBD51554}" type="slidenum">
              <a:rPr lang="en-US" altLang="en-US" smtClean="0">
                <a:latin typeface="Times New Roman" panose="02020603050405020304" pitchFamily="18" charset="0"/>
              </a:rPr>
              <a:pPr/>
              <a:t>51</a:t>
            </a:fld>
            <a:endParaRPr lang="en-US" altLang="en-US">
              <a:latin typeface="Times New Roman" panose="02020603050405020304" pitchFamily="18" charset="0"/>
            </a:endParaRPr>
          </a:p>
        </p:txBody>
      </p:sp>
    </p:spTree>
    <p:extLst>
      <p:ext uri="{BB962C8B-B14F-4D97-AF65-F5344CB8AC3E}">
        <p14:creationId xmlns:p14="http://schemas.microsoft.com/office/powerpoint/2010/main" val="417903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2800"/>
              <a:t>The male entices</a:t>
            </a:r>
            <a:r>
              <a:rPr lang="en-US" altLang="en-US" sz="2800" baseline="0"/>
              <a:t> female(s) with a demonstration that will include the “wing wave” and </a:t>
            </a:r>
            <a:r>
              <a:rPr lang="en-US" altLang="en-US" sz="2800"/>
              <a:t>singing</a:t>
            </a:r>
            <a:r>
              <a:rPr lang="en-US" altLang="en-US" sz="2800" baseline="0"/>
              <a:t>. She’s so happy she’s dancing!</a:t>
            </a:r>
          </a:p>
          <a:p>
            <a:r>
              <a:rPr lang="en-US" altLang="en-US" sz="2800" baseline="0"/>
              <a:t>PRESENTER: before playing sound, learn how to stop the sound.</a:t>
            </a:r>
          </a:p>
          <a:p>
            <a:endParaRPr lang="en-US" altLang="en-US" sz="280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05B3C6-118E-486D-87B9-5ED55756DBAF}" type="slidenum">
              <a:rPr lang="en-US" altLang="en-US" smtClean="0">
                <a:latin typeface="Calibri" panose="020F0502020204030204" pitchFamily="34" charset="0"/>
              </a:rPr>
              <a:pPr/>
              <a:t>52</a:t>
            </a:fld>
            <a:endParaRPr lang="en-US" altLang="en-US">
              <a:latin typeface="Calibri" panose="020F0502020204030204" pitchFamily="34" charset="0"/>
            </a:endParaRPr>
          </a:p>
        </p:txBody>
      </p:sp>
    </p:spTree>
    <p:extLst>
      <p:ext uri="{BB962C8B-B14F-4D97-AF65-F5344CB8AC3E}">
        <p14:creationId xmlns:p14="http://schemas.microsoft.com/office/powerpoint/2010/main" val="12118018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a:t>The male’s courtship behavior includes feeding his mate.</a:t>
            </a: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53</a:t>
            </a:fld>
            <a:endParaRPr lang="en-US" altLang="en-US"/>
          </a:p>
        </p:txBody>
      </p:sp>
    </p:spTree>
    <p:extLst>
      <p:ext uri="{BB962C8B-B14F-4D97-AF65-F5344CB8AC3E}">
        <p14:creationId xmlns:p14="http://schemas.microsoft.com/office/powerpoint/2010/main" val="31302941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600" b="1">
                <a:solidFill>
                  <a:srgbClr val="7030A0"/>
                </a:solidFill>
              </a:rPr>
              <a:t>The male may lead the female to several nesting sites</a:t>
            </a:r>
            <a:endParaRPr lang="en-US" sz="1600" b="1">
              <a:solidFill>
                <a:srgbClr val="7030A0"/>
              </a:solidFill>
            </a:endParaRP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54</a:t>
            </a:fld>
            <a:endParaRPr lang="en-US" altLang="en-US"/>
          </a:p>
        </p:txBody>
      </p:sp>
    </p:spTree>
    <p:extLst>
      <p:ext uri="{BB962C8B-B14F-4D97-AF65-F5344CB8AC3E}">
        <p14:creationId xmlns:p14="http://schemas.microsoft.com/office/powerpoint/2010/main" val="18586231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CF3313F-DFA4-454F-83EB-D976FA23AC9F}" type="slidenum">
              <a:rPr lang="en-US" altLang="en-US" smtClean="0">
                <a:latin typeface="Times New Roman" panose="02020603050405020304" pitchFamily="18" charset="0"/>
              </a:rPr>
              <a:pPr/>
              <a:t>55</a:t>
            </a:fld>
            <a:endParaRPr lang="en-US" altLang="en-US">
              <a:latin typeface="Times New Roman" panose="02020603050405020304" pitchFamily="18" charset="0"/>
            </a:endParaRPr>
          </a:p>
        </p:txBody>
      </p:sp>
      <p:sp>
        <p:nvSpPr>
          <p:cNvPr id="7270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eaLnBrk="1" hangingPunct="1"/>
            <a:r>
              <a:rPr lang="en-US" altLang="en-US" sz="2400" b="1"/>
              <a:t>…with the female usually making the final choice.  “Hey Hon!  Take a look at this one!”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400" b="1" baseline="0"/>
              <a:t>(**BOW) “Pairs are bonded once female enters the cavity  with the male for the first time.”  </a:t>
            </a:r>
          </a:p>
          <a:p>
            <a:pPr eaLnBrk="1" hangingPunct="1">
              <a:spcBef>
                <a:spcPct val="0"/>
              </a:spcBef>
            </a:pPr>
            <a:r>
              <a:rPr lang="en-US" altLang="en-US" sz="2400" b="1"/>
              <a:t>Note: There are no hard and fast rules with bluebirds. Individual bluebirds are extremely different, even in close locales.  Because your bluebirds </a:t>
            </a:r>
            <a:r>
              <a:rPr lang="en-US" altLang="en-US" sz="2400" b="1" i="1"/>
              <a:t>always</a:t>
            </a:r>
            <a:r>
              <a:rPr lang="en-US" altLang="en-US" sz="2400" b="1"/>
              <a:t> behave in a particular way, does not mean someone else’s bluebirds will </a:t>
            </a:r>
            <a:r>
              <a:rPr lang="en-US" altLang="en-US" sz="2400" b="1" i="1"/>
              <a:t>ever</a:t>
            </a:r>
            <a:r>
              <a:rPr lang="en-US" altLang="en-US" sz="2400" b="1"/>
              <a:t> behave in that way.</a:t>
            </a:r>
          </a:p>
          <a:p>
            <a:pPr eaLnBrk="1" hangingPunct="1"/>
            <a:endParaRPr lang="en-US" altLang="en-US" sz="2400"/>
          </a:p>
        </p:txBody>
      </p:sp>
    </p:spTree>
    <p:extLst>
      <p:ext uri="{BB962C8B-B14F-4D97-AF65-F5344CB8AC3E}">
        <p14:creationId xmlns:p14="http://schemas.microsoft.com/office/powerpoint/2010/main" val="22307923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b="1"/>
              <a:t>(***BOW)</a:t>
            </a:r>
            <a:r>
              <a:rPr lang="en-US" altLang="en-US" sz="2400" b="1" baseline="0"/>
              <a:t> “The female alone builds over several days, after gathering material usually from the ground. …</a:t>
            </a:r>
          </a:p>
          <a:p>
            <a:r>
              <a:rPr lang="en-US" altLang="en-US" sz="2400" b="1" baseline="0"/>
              <a:t>The male may bring some nesting material.</a:t>
            </a:r>
          </a:p>
          <a:p>
            <a:r>
              <a:rPr lang="en-US" altLang="en-US" sz="2400" b="1" baseline="0"/>
              <a:t>(***BOW) For the first nesting, it may take up to three weeks to build the nest.  In subsequent nestings, nests may be completed in less than one day. </a:t>
            </a:r>
            <a:endParaRPr lang="en-US" altLang="en-US" sz="1800" b="1"/>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F5FC4B-B6F3-4387-951D-9DF5FC36E09E}" type="slidenum">
              <a:rPr lang="en-US" altLang="en-US" smtClean="0">
                <a:latin typeface="Calibri" panose="020F0502020204030204" pitchFamily="34" charset="0"/>
              </a:rPr>
              <a:pPr/>
              <a:t>56</a:t>
            </a:fld>
            <a:endParaRPr lang="en-US" altLang="en-US">
              <a:latin typeface="Calibri" panose="020F0502020204030204" pitchFamily="34" charset="0"/>
            </a:endParaRPr>
          </a:p>
        </p:txBody>
      </p:sp>
    </p:spTree>
    <p:extLst>
      <p:ext uri="{BB962C8B-B14F-4D97-AF65-F5344CB8AC3E}">
        <p14:creationId xmlns:p14="http://schemas.microsoft.com/office/powerpoint/2010/main" val="21055214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b="1"/>
              <a:t>(**BOW) </a:t>
            </a:r>
            <a:r>
              <a:rPr lang="en-US" altLang="en-US" sz="1600" b="1" baseline="0"/>
              <a:t>Reports of male assistance with nest-building probably mistakenly based on observations of males carrying nesting material.”</a:t>
            </a: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57</a:t>
            </a:fld>
            <a:endParaRPr lang="en-US" altLang="en-US"/>
          </a:p>
        </p:txBody>
      </p:sp>
    </p:spTree>
    <p:extLst>
      <p:ext uri="{BB962C8B-B14F-4D97-AF65-F5344CB8AC3E}">
        <p14:creationId xmlns:p14="http://schemas.microsoft.com/office/powerpoint/2010/main" val="41145393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It’s enjoyable to watch the male assisting the female during</a:t>
            </a:r>
            <a:r>
              <a:rPr lang="en-US" b="1" baseline="0"/>
              <a:t> nest building.</a:t>
            </a:r>
            <a:endParaRPr lang="en-US"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58</a:t>
            </a:fld>
            <a:endParaRPr lang="en-US" altLang="en-US"/>
          </a:p>
        </p:txBody>
      </p:sp>
    </p:spTree>
    <p:extLst>
      <p:ext uri="{BB962C8B-B14F-4D97-AF65-F5344CB8AC3E}">
        <p14:creationId xmlns:p14="http://schemas.microsoft.com/office/powerpoint/2010/main" val="34723201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xfrm>
            <a:off x="5334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400"/>
          </a:p>
          <a:p>
            <a:pPr eaLnBrk="1" hangingPunct="1">
              <a:spcBef>
                <a:spcPct val="0"/>
              </a:spcBef>
            </a:pPr>
            <a:r>
              <a:rPr lang="en-US" altLang="en-US" sz="2400"/>
              <a:t>Presenter:</a:t>
            </a:r>
            <a:r>
              <a:rPr lang="en-US" altLang="en-US" sz="2400" baseline="0"/>
              <a:t> Please show slide for just a few seconds to give audience members time to read.</a:t>
            </a:r>
            <a:endParaRPr lang="en-US" altLang="en-US" sz="2400"/>
          </a:p>
          <a:p>
            <a:pPr eaLnBrk="1" hangingPunct="1">
              <a:spcBef>
                <a:spcPct val="0"/>
              </a:spcBef>
            </a:pPr>
            <a:endParaRPr lang="en-US"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27D55B-43D7-4126-BE79-A2B8587611A6}" type="slidenum">
              <a:rPr lang="en-US" altLang="en-US" smtClean="0">
                <a:latin typeface="Calibri" panose="020F0502020204030204" pitchFamily="34" charset="0"/>
              </a:rPr>
              <a:pPr/>
              <a:t>59</a:t>
            </a:fld>
            <a:endParaRPr lang="en-US" altLang="en-US">
              <a:latin typeface="Calibri" panose="020F0502020204030204" pitchFamily="34" charset="0"/>
            </a:endParaRPr>
          </a:p>
        </p:txBody>
      </p:sp>
    </p:spTree>
    <p:extLst>
      <p:ext uri="{BB962C8B-B14F-4D97-AF65-F5344CB8AC3E}">
        <p14:creationId xmlns:p14="http://schemas.microsoft.com/office/powerpoint/2010/main" val="15941798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n-US" altLang="en-US" sz="2400"/>
              <a:t>Nest is usually fine grasses … or pine needles. (I’ll show you a grass nest photo in a minute.)</a:t>
            </a:r>
          </a:p>
          <a:p>
            <a:r>
              <a:rPr lang="en-US" altLang="en-US" sz="2400"/>
              <a:t>Might add or use other materials – such as pecan catkins.</a:t>
            </a:r>
          </a:p>
          <a:p>
            <a:r>
              <a:rPr lang="en-US" altLang="en-US" sz="2400"/>
              <a:t>Sometimes nest is course grasses .</a:t>
            </a:r>
          </a:p>
          <a:p>
            <a:r>
              <a:rPr lang="en-US" altLang="en-US" sz="2400"/>
              <a:t>Even </a:t>
            </a:r>
            <a:r>
              <a:rPr lang="en-US" altLang="en-US" sz="2400" err="1"/>
              <a:t>retama</a:t>
            </a:r>
            <a:r>
              <a:rPr lang="en-US" altLang="en-US" sz="2400"/>
              <a:t> leaves may be used. (Native tree: </a:t>
            </a:r>
            <a:r>
              <a:rPr lang="en-US" sz="2400" b="0" i="1" err="1"/>
              <a:t>Parkinsonia</a:t>
            </a:r>
            <a:r>
              <a:rPr lang="en-US" sz="2400" b="0" i="1"/>
              <a:t> aculeate</a:t>
            </a:r>
            <a:r>
              <a:rPr lang="en-US" sz="2400" b="1" i="1"/>
              <a:t>)</a:t>
            </a:r>
          </a:p>
          <a:p>
            <a:r>
              <a:rPr lang="en-US" sz="2400" b="1" i="0">
                <a:latin typeface="+mj-lt"/>
              </a:rPr>
              <a:t>When nesting material is discovered, start gathering </a:t>
            </a:r>
            <a:r>
              <a:rPr lang="en-US" sz="2400" b="1"/>
              <a:t>observations for </a:t>
            </a:r>
            <a:r>
              <a:rPr lang="en-US" sz="2400" b="1" i="0" baseline="0">
                <a:latin typeface="+mj-lt"/>
              </a:rPr>
              <a:t>NestWatch.org</a:t>
            </a:r>
            <a:r>
              <a:rPr lang="en-US" sz="2400" b="0" i="0" baseline="0">
                <a:latin typeface="+mj-lt"/>
              </a:rPr>
              <a:t>.  Observe and report nestings about twice a week on NestWatch, either using the NestWatch app or on the website.. Your data on nestings will </a:t>
            </a:r>
            <a:r>
              <a:rPr lang="en-US" sz="2400"/>
              <a:t>be added to those of thousands of other </a:t>
            </a:r>
            <a:r>
              <a:rPr lang="en-US" sz="2400" err="1"/>
              <a:t>NestWatch’ers</a:t>
            </a:r>
            <a:r>
              <a:rPr lang="en-US" sz="2400"/>
              <a:t> in a </a:t>
            </a:r>
            <a:r>
              <a:rPr lang="en-US" sz="2400" err="1"/>
              <a:t>realtime</a:t>
            </a:r>
            <a:r>
              <a:rPr lang="en-US" sz="2400" baseline="0"/>
              <a:t> and </a:t>
            </a:r>
            <a:r>
              <a:rPr lang="en-US" sz="2400"/>
              <a:t>continually growing database used by researchers to understand and study birds. </a:t>
            </a:r>
            <a:endParaRPr lang="en-US" sz="2400" b="0" i="0">
              <a:latin typeface="+mj-lt"/>
            </a:endParaRPr>
          </a:p>
          <a:p>
            <a:r>
              <a:rPr lang="en-US" sz="1400" b="1">
                <a:latin typeface="+mj-lt"/>
              </a:rPr>
              <a:t>Onc</a:t>
            </a:r>
            <a:r>
              <a:rPr lang="en-US" sz="1400" b="1" baseline="0">
                <a:latin typeface="+mj-lt"/>
              </a:rPr>
              <a:t>e the nest is built, do not monitor in morning, </a:t>
            </a:r>
            <a:r>
              <a:rPr lang="en-US" sz="1400" b="1" i="1" baseline="0">
                <a:latin typeface="+mj-lt"/>
              </a:rPr>
              <a:t>during the days she may be laying eggs</a:t>
            </a:r>
            <a:r>
              <a:rPr lang="en-US" sz="1400" b="1" baseline="0">
                <a:latin typeface="+mj-lt"/>
              </a:rPr>
              <a:t>. (***BOW) Eggs may be laid as early as dawn and as late as 11am. </a:t>
            </a:r>
          </a:p>
          <a:p>
            <a:r>
              <a:rPr lang="en-US" sz="1400" b="1" baseline="0">
                <a:latin typeface="+mj-lt"/>
              </a:rPr>
              <a:t>Too, many mornings early in season are too cool for nestlings to be exposed.</a:t>
            </a:r>
            <a:endParaRPr lang="en-US" sz="1400" b="1">
              <a:latin typeface="+mj-lt"/>
            </a:endParaRPr>
          </a:p>
          <a:p>
            <a:r>
              <a:rPr lang="en-US" altLang="en-US" sz="2900" b="1"/>
              <a:t> </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1B5402-A9A4-4DCA-98D2-E565C9A6EAF9}" type="slidenum">
              <a:rPr lang="en-US" altLang="en-US" smtClean="0">
                <a:latin typeface="Calibri" panose="020F0502020204030204" pitchFamily="34" charset="0"/>
              </a:rPr>
              <a:pPr/>
              <a:t>60</a:t>
            </a:fld>
            <a:endParaRPr lang="en-US" altLang="en-US">
              <a:latin typeface="Calibri" panose="020F0502020204030204" pitchFamily="34" charset="0"/>
            </a:endParaRPr>
          </a:p>
        </p:txBody>
      </p:sp>
    </p:spTree>
    <p:extLst>
      <p:ext uri="{BB962C8B-B14F-4D97-AF65-F5344CB8AC3E}">
        <p14:creationId xmlns:p14="http://schemas.microsoft.com/office/powerpoint/2010/main" val="1967745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R="0" lvl="0" algn="l" defTabSz="914400" rtl="0" eaLnBrk="0" fontAlgn="base" latinLnBrk="0" hangingPunct="0">
              <a:lnSpc>
                <a:spcPct val="100000"/>
              </a:lnSpc>
              <a:spcBef>
                <a:spcPct val="30000"/>
              </a:spcBef>
              <a:spcAft>
                <a:spcPct val="0"/>
              </a:spcAft>
              <a:buClrTx/>
              <a:buSzTx/>
              <a:tabLst/>
              <a:defRPr/>
            </a:pPr>
            <a:r>
              <a:rPr lang="en-US" altLang="en-US" sz="1400" b="1"/>
              <a:t>Eastern Bluebird is only bluebird species breeding in Eastern 2/3 Texas. </a:t>
            </a:r>
          </a:p>
          <a:p>
            <a:pPr marR="0" lvl="0" algn="l" defTabSz="914400" rtl="0" eaLnBrk="0" fontAlgn="base" latinLnBrk="0" hangingPunct="0">
              <a:lnSpc>
                <a:spcPct val="100000"/>
              </a:lnSpc>
              <a:spcBef>
                <a:spcPct val="30000"/>
              </a:spcBef>
              <a:spcAft>
                <a:spcPct val="0"/>
              </a:spcAft>
              <a:buClrTx/>
              <a:buSzTx/>
              <a:tabLst/>
              <a:defRPr/>
            </a:pPr>
            <a:r>
              <a:rPr lang="en-US" altLang="en-US" sz="1400" b="1"/>
              <a:t>For most of eastern 2/3 Texas, </a:t>
            </a:r>
            <a:r>
              <a:rPr lang="en-US" altLang="en-US" sz="1400" b="1" i="0" u="none"/>
              <a:t>Eastern Bluebird</a:t>
            </a:r>
            <a:r>
              <a:rPr lang="en-US" altLang="en-US" sz="1400" b="1"/>
              <a:t> is present year-round.  Notice some spots along the coast do</a:t>
            </a:r>
            <a:r>
              <a:rPr lang="en-US" altLang="en-US" sz="1400" b="1" baseline="0"/>
              <a:t> not have breeding bluebirds.</a:t>
            </a:r>
            <a:endParaRPr lang="en-US" altLang="en-US" sz="1400" b="1"/>
          </a:p>
          <a:p>
            <a:pPr marR="0" lvl="0" algn="l" defTabSz="914400" rtl="0" eaLnBrk="0" fontAlgn="base" latinLnBrk="0" hangingPunct="0">
              <a:lnSpc>
                <a:spcPct val="100000"/>
              </a:lnSpc>
              <a:spcBef>
                <a:spcPct val="30000"/>
              </a:spcBef>
              <a:spcAft>
                <a:spcPct val="0"/>
              </a:spcAft>
              <a:buClrTx/>
              <a:buSzTx/>
              <a:tabLst/>
              <a:defRPr/>
            </a:pPr>
            <a:r>
              <a:rPr lang="en-US" altLang="en-US" sz="1400" b="1"/>
              <a:t>In Winter, when some bluebirds migrate south, Eastern Bluebirds are present across the state.</a:t>
            </a:r>
            <a:endParaRPr lang="en-US" sz="1400"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6</a:t>
            </a:fld>
            <a:endParaRPr lang="en-US" altLang="en-US"/>
          </a:p>
        </p:txBody>
      </p:sp>
    </p:spTree>
    <p:extLst>
      <p:ext uri="{BB962C8B-B14F-4D97-AF65-F5344CB8AC3E}">
        <p14:creationId xmlns:p14="http://schemas.microsoft.com/office/powerpoint/2010/main" val="35395692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r>
              <a:rPr lang="en-US" altLang="en-US" sz="2400"/>
              <a:t>Courtship leads to copulation … when she‘s ready.  This female is not ready.  Successful fertilization of eggs depends on her cooperation.  Copulation is by a </a:t>
            </a:r>
            <a:r>
              <a:rPr lang="en-US" sz="2400"/>
              <a:t>cloacal kiss:  the meeting of the cloaca of male and female.  </a:t>
            </a:r>
          </a:p>
          <a:p>
            <a:r>
              <a:rPr lang="en-US" sz="2400"/>
              <a:t>***BOW:</a:t>
            </a:r>
            <a:r>
              <a:rPr lang="en-US" sz="2400" baseline="0"/>
              <a:t>  Copulation is completed in 1</a:t>
            </a:r>
            <a:r>
              <a:rPr lang="en-US" sz="2400"/>
              <a:t> -5 seconds.</a:t>
            </a:r>
          </a:p>
          <a:p>
            <a:r>
              <a:rPr lang="en-US" altLang="en-US" sz="2400"/>
              <a:t>***BOW: Copulation</a:t>
            </a:r>
            <a:r>
              <a:rPr lang="en-US" altLang="en-US" sz="2400" baseline="0"/>
              <a:t> begins as many as 8 days before first egg is laid, and continues to as many as 6 days after the first egg is laid (</a:t>
            </a:r>
            <a:r>
              <a:rPr lang="en-US" altLang="en-US" sz="2400" baseline="0">
                <a:solidFill>
                  <a:srgbClr val="FF0000"/>
                </a:solidFill>
              </a:rPr>
              <a:t>with one egg laid each day)</a:t>
            </a:r>
            <a:r>
              <a:rPr lang="en-US" altLang="en-US" sz="2400" baseline="0"/>
              <a:t>. Once first egg is laid, many times copulation occurs within an hour.  </a:t>
            </a:r>
          </a:p>
          <a:p>
            <a:r>
              <a:rPr lang="en-US" altLang="en-US" sz="2400" baseline="0"/>
              <a:t>***BOW: Generally Eastern Bluebirds are socially monogamous, but DNA has proven that extra-pair copulation does occur (in some studies, 20 - 35% or more eggs are by one or more males.)</a:t>
            </a:r>
          </a:p>
          <a:p>
            <a:endParaRPr lang="en-US" altLang="en-US" sz="240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74CAFA-9E54-4FC2-9BB9-E56F8ABF67BD}" type="slidenum">
              <a:rPr lang="en-US" altLang="en-US" smtClean="0">
                <a:latin typeface="Calibri" panose="020F0502020204030204" pitchFamily="34" charset="0"/>
              </a:rPr>
              <a:pPr/>
              <a:t>61</a:t>
            </a:fld>
            <a:endParaRPr lang="en-US" altLang="en-US">
              <a:latin typeface="Calibri" panose="020F0502020204030204" pitchFamily="34" charset="0"/>
            </a:endParaRPr>
          </a:p>
        </p:txBody>
      </p:sp>
    </p:spTree>
    <p:extLst>
      <p:ext uri="{BB962C8B-B14F-4D97-AF65-F5344CB8AC3E}">
        <p14:creationId xmlns:p14="http://schemas.microsoft.com/office/powerpoint/2010/main" val="29006148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400"/>
              <a:t>***BOW: </a:t>
            </a:r>
            <a:r>
              <a:rPr lang="en-US" b="1"/>
              <a:t>Egg-laying begins as soon as the nest is completed, up to 3 weeks later</a:t>
            </a:r>
            <a:endParaRPr lang="en-US" altLang="en-US" sz="2000" b="1"/>
          </a:p>
          <a:p>
            <a:pPr eaLnBrk="1" hangingPunct="1">
              <a:spcBef>
                <a:spcPct val="0"/>
              </a:spcBef>
            </a:pPr>
            <a:r>
              <a:rPr lang="en-US" altLang="en-US" sz="1400"/>
              <a:t>Female will lay one egg per day – dawn to 11am.</a:t>
            </a:r>
          </a:p>
          <a:p>
            <a:pPr eaLnBrk="1" hangingPunct="1">
              <a:spcBef>
                <a:spcPct val="0"/>
              </a:spcBef>
            </a:pPr>
            <a:r>
              <a:rPr lang="en-US" altLang="en-US" sz="1400"/>
              <a:t>In Texas,</a:t>
            </a:r>
            <a:r>
              <a:rPr lang="en-US" altLang="en-US" sz="1400" baseline="0"/>
              <a:t> first reported eggs typically occur in February. With 2 – 4 clutches per year, some eggs are laid in August.</a:t>
            </a:r>
            <a:endParaRPr lang="en-US" altLang="en-US" sz="1400"/>
          </a:p>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62</a:t>
            </a:fld>
            <a:endParaRPr lang="en-US" altLang="en-US"/>
          </a:p>
        </p:txBody>
      </p:sp>
    </p:spTree>
    <p:extLst>
      <p:ext uri="{BB962C8B-B14F-4D97-AF65-F5344CB8AC3E}">
        <p14:creationId xmlns:p14="http://schemas.microsoft.com/office/powerpoint/2010/main" val="5281003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eaLnBrk="1" hangingPunct="1">
              <a:spcBef>
                <a:spcPct val="0"/>
              </a:spcBef>
            </a:pPr>
            <a:r>
              <a:rPr lang="en-US" altLang="en-US" sz="2000"/>
              <a:t>To secure the data and check for any problems (to “NestWatch”) you’ll need:</a:t>
            </a:r>
          </a:p>
          <a:p>
            <a:pPr eaLnBrk="1" hangingPunct="1">
              <a:spcBef>
                <a:spcPct val="0"/>
              </a:spcBef>
              <a:buFontTx/>
              <a:buChar char="•"/>
            </a:pPr>
            <a:r>
              <a:rPr lang="en-US" altLang="en-US" sz="2000"/>
              <a:t> a pad and paper OR smartphone OR memory (if</a:t>
            </a:r>
            <a:r>
              <a:rPr lang="en-US" altLang="en-US" sz="2000" baseline="0"/>
              <a:t> you have one nestbox!)</a:t>
            </a:r>
            <a:r>
              <a:rPr lang="en-US" altLang="en-US" sz="2000"/>
              <a:t>;</a:t>
            </a:r>
          </a:p>
          <a:p>
            <a:pPr eaLnBrk="1" hangingPunct="1">
              <a:spcBef>
                <a:spcPct val="0"/>
              </a:spcBef>
              <a:buFontTx/>
              <a:buChar char="•"/>
            </a:pPr>
            <a:r>
              <a:rPr lang="en-US" altLang="en-US" sz="2000"/>
              <a:t>  a long-handled mechanic’s mirror OR a small digital camera OR a smartphone</a:t>
            </a:r>
            <a:r>
              <a:rPr lang="en-US" altLang="en-US" sz="2000" baseline="0"/>
              <a:t> (even with a selfie stick) </a:t>
            </a:r>
            <a:r>
              <a:rPr lang="en-US" altLang="en-US" sz="2000"/>
              <a:t>– in order to quickly see what’s in the nestbox without disturbing the nest. </a:t>
            </a:r>
          </a:p>
          <a:p>
            <a:pPr eaLnBrk="1" hangingPunct="1">
              <a:spcBef>
                <a:spcPct val="0"/>
              </a:spcBef>
            </a:pPr>
            <a:r>
              <a:rPr lang="en-US" altLang="en-US" sz="2000"/>
              <a:t>There is no need to pull nest to reveal what’s there.</a:t>
            </a:r>
          </a:p>
          <a:p>
            <a:pPr eaLnBrk="1" hangingPunct="1">
              <a:spcBef>
                <a:spcPct val="0"/>
              </a:spcBef>
              <a:buFontTx/>
              <a:buNone/>
            </a:pPr>
            <a:r>
              <a:rPr lang="en-US" altLang="en-US" sz="2000"/>
              <a:t>With mirror</a:t>
            </a:r>
            <a:r>
              <a:rPr lang="en-US" altLang="en-US" sz="2000" baseline="0"/>
              <a:t> </a:t>
            </a:r>
            <a:r>
              <a:rPr lang="en-US" altLang="en-US" sz="2000"/>
              <a:t>or a quick photo,  there is no possibility of a broken egg.  The eggs are fragile.  If eggs of a chickadee or titmouse are covered with hair or soft materials, you could lift hair or soft material  … but, you can also just wait until the next visit.</a:t>
            </a: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E06FF4-8175-4C74-B86B-60C3B1E21EDF}" type="slidenum">
              <a:rPr lang="en-US" altLang="en-US" smtClean="0">
                <a:latin typeface="Calibri" panose="020F0502020204030204" pitchFamily="34" charset="0"/>
              </a:rPr>
              <a:pPr/>
              <a:t>63</a:t>
            </a:fld>
            <a:endParaRPr lang="en-US" altLang="en-US">
              <a:latin typeface="Calibri" panose="020F0502020204030204" pitchFamily="34" charset="0"/>
            </a:endParaRPr>
          </a:p>
        </p:txBody>
      </p:sp>
      <p:pic>
        <p:nvPicPr>
          <p:cNvPr id="8704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50371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8296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sz="1200" b="1"/>
              <a:t>Take-your-breath-away bluebird egg blue</a:t>
            </a:r>
          </a:p>
          <a:p>
            <a:r>
              <a:rPr lang="en-US" altLang="en-US" sz="1200" b="1"/>
              <a:t>***BOW: </a:t>
            </a:r>
            <a:r>
              <a:rPr lang="en-US" sz="1200" b="1" kern="1200">
                <a:solidFill>
                  <a:schemeClr val="tx1"/>
                </a:solidFill>
                <a:effectLst/>
              </a:rPr>
              <a:t>a total clutch size is 3 to 6 or 7 eggs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a:t>A small</a:t>
            </a:r>
            <a:r>
              <a:rPr lang="en-US" b="1" baseline="0"/>
              <a:t> percentage of b</a:t>
            </a:r>
            <a:r>
              <a:rPr lang="en-US" b="1"/>
              <a:t>luebird eggs are white (In one study in AL, 2% were white and 1% pink).  The</a:t>
            </a:r>
            <a:r>
              <a:rPr lang="en-US" b="1" baseline="0"/>
              <a:t> color of the egg makes no difference in the color of the babies</a:t>
            </a:r>
            <a:r>
              <a:rPr lang="en-US" baseline="0"/>
              <a:t>!</a:t>
            </a:r>
          </a:p>
          <a:p>
            <a:r>
              <a:rPr lang="en-US" b="1"/>
              <a:t>***BOW:  Incubation lasts 11–19 days, generally 14; summer clutches may have shorter incubation periods than earlier clutches.</a:t>
            </a:r>
          </a:p>
          <a:p>
            <a:r>
              <a:rPr lang="en-US" b="1"/>
              <a:t> ***BOW: Female usually remains on nest all night; she’s away from nest longest in first hour after daybreak.  </a:t>
            </a:r>
            <a:r>
              <a:rPr lang="en-US" b="1" i="1"/>
              <a:t>In Texas … she’s also away in the heat of the afternoon.</a:t>
            </a:r>
            <a:endParaRPr lang="en-US" b="1"/>
          </a:p>
          <a:p>
            <a:r>
              <a:rPr lang="en-US" b="1"/>
              <a:t>***BOW: </a:t>
            </a:r>
            <a:r>
              <a:rPr lang="en-US" b="1" err="1"/>
              <a:t>Unincubated</a:t>
            </a:r>
            <a:r>
              <a:rPr lang="en-US" b="1"/>
              <a:t> eggs often remain viable through extended periods of low temperatures. </a:t>
            </a:r>
            <a:r>
              <a:rPr lang="en-US" b="1" i="1"/>
              <a:t>Do not remove a nest just because eggs have not hatched after several weeks.</a:t>
            </a:r>
            <a:endParaRPr lang="en-US" b="1"/>
          </a:p>
          <a:p>
            <a:endParaRPr lang="en-US" altLang="en-US" sz="1200"/>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64</a:t>
            </a:fld>
            <a:endParaRPr lang="en-US" altLang="en-US"/>
          </a:p>
        </p:txBody>
      </p:sp>
    </p:spTree>
    <p:extLst>
      <p:ext uri="{BB962C8B-B14F-4D97-AF65-F5344CB8AC3E}">
        <p14:creationId xmlns:p14="http://schemas.microsoft.com/office/powerpoint/2010/main" val="2033046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685800"/>
            <a:ext cx="6096000" cy="3429000"/>
          </a:xfrm>
        </p:spPr>
      </p:sp>
      <p:sp>
        <p:nvSpPr>
          <p:cNvPr id="3" name="Notes Placeholder 2"/>
          <p:cNvSpPr>
            <a:spLocks noGrp="1"/>
          </p:cNvSpPr>
          <p:nvPr>
            <p:ph type="body" idx="1"/>
          </p:nvPr>
        </p:nvSpPr>
        <p:spPr/>
        <p:txBody>
          <a:bodyPr>
            <a:normAutofit/>
          </a:bodyPr>
          <a:lstStyle/>
          <a:p>
            <a:r>
              <a:rPr lang="en-US" err="1"/>
              <a:t>Excuuuuuse</a:t>
            </a:r>
            <a:r>
              <a:rPr lang="en-US"/>
              <a:t> me !!  If she</a:t>
            </a:r>
            <a:r>
              <a:rPr lang="en-US" baseline="0"/>
              <a:t> remains on nest even after you’ve knocked on nest, close door and return later.</a:t>
            </a:r>
            <a:r>
              <a:rPr lang="en-US"/>
              <a:t>      </a:t>
            </a:r>
          </a:p>
          <a:p>
            <a:r>
              <a:rPr lang="en-US" sz="1200" b="1" kern="1200">
                <a:solidFill>
                  <a:schemeClr val="tx1"/>
                </a:solidFill>
                <a:effectLst/>
                <a:latin typeface="+mn-lt"/>
                <a:ea typeface="+mn-ea"/>
                <a:cs typeface="+mn-cs"/>
              </a:rPr>
              <a:t>(Fact</a:t>
            </a:r>
            <a:r>
              <a:rPr lang="en-US" sz="1200" b="1" kern="1200" baseline="0">
                <a:solidFill>
                  <a:schemeClr val="tx1"/>
                </a:solidFill>
                <a:effectLst/>
                <a:latin typeface="+mn-lt"/>
                <a:ea typeface="+mn-ea"/>
                <a:cs typeface="+mn-cs"/>
              </a:rPr>
              <a:t>s from ***BOW, </a:t>
            </a:r>
            <a:r>
              <a:rPr lang="en-US" sz="1200" b="1" i="1" kern="1200" baseline="0">
                <a:solidFill>
                  <a:schemeClr val="tx1"/>
                </a:solidFill>
                <a:effectLst/>
                <a:latin typeface="+mn-lt"/>
                <a:ea typeface="+mn-ea"/>
                <a:cs typeface="+mn-cs"/>
              </a:rPr>
              <a:t>Birds of the</a:t>
            </a:r>
            <a:r>
              <a:rPr lang="en-US" sz="1200" b="1" i="1" kern="1200">
                <a:solidFill>
                  <a:schemeClr val="tx1"/>
                </a:solidFill>
                <a:effectLst/>
                <a:latin typeface="+mn-lt"/>
                <a:ea typeface="+mn-ea"/>
                <a:cs typeface="+mn-cs"/>
              </a:rPr>
              <a:t> World</a:t>
            </a:r>
            <a:r>
              <a:rPr lang="en-US" sz="1200" b="1" kern="1200" baseline="0">
                <a:solidFill>
                  <a:schemeClr val="tx1"/>
                </a:solidFill>
                <a:effectLst/>
                <a:latin typeface="+mn-lt"/>
                <a:ea typeface="+mn-ea"/>
                <a:cs typeface="+mn-cs"/>
              </a:rPr>
              <a:t>)</a:t>
            </a:r>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What time of day do eggs hatch?  Many eggs hatch in first 2 hour after dawn, but they may hatch at any time of day. </a:t>
            </a:r>
          </a:p>
          <a:p>
            <a:r>
              <a:rPr lang="en-US" sz="1200" b="1" kern="1200">
                <a:solidFill>
                  <a:schemeClr val="tx1"/>
                </a:solidFill>
                <a:effectLst/>
                <a:latin typeface="+mn-lt"/>
                <a:ea typeface="+mn-ea"/>
                <a:cs typeface="+mn-cs"/>
              </a:rPr>
              <a:t>How long does it take for an egg to hatch?</a:t>
            </a:r>
            <a:r>
              <a:rPr lang="en-US" sz="1200" b="1" kern="1200" baseline="0">
                <a:solidFill>
                  <a:schemeClr val="tx1"/>
                </a:solidFill>
                <a:effectLst/>
                <a:latin typeface="+mn-lt"/>
                <a:ea typeface="+mn-ea"/>
                <a:cs typeface="+mn-cs"/>
              </a:rPr>
              <a:t> </a:t>
            </a:r>
            <a:r>
              <a:rPr lang="en-US" sz="1200" b="1" kern="1200">
                <a:solidFill>
                  <a:schemeClr val="tx1"/>
                </a:solidFill>
                <a:effectLst/>
                <a:latin typeface="+mn-lt"/>
                <a:ea typeface="+mn-ea"/>
                <a:cs typeface="+mn-cs"/>
              </a:rPr>
              <a:t>Duration of hatching/egg varies: 1–6 hours from pipping to full emergence. </a:t>
            </a:r>
          </a:p>
          <a:p>
            <a:r>
              <a:rPr lang="en-US" sz="1200" b="1" kern="1200">
                <a:solidFill>
                  <a:schemeClr val="tx1"/>
                </a:solidFill>
                <a:effectLst/>
                <a:latin typeface="+mn-lt"/>
                <a:ea typeface="+mn-ea"/>
                <a:cs typeface="+mn-cs"/>
              </a:rPr>
              <a:t>How long does</a:t>
            </a:r>
            <a:r>
              <a:rPr lang="en-US" sz="1200" b="1" kern="1200" baseline="0">
                <a:solidFill>
                  <a:schemeClr val="tx1"/>
                </a:solidFill>
                <a:effectLst/>
                <a:latin typeface="+mn-lt"/>
                <a:ea typeface="+mn-ea"/>
                <a:cs typeface="+mn-cs"/>
              </a:rPr>
              <a:t> it take for the clutch to hatch? Sometimes 20 – 30 minutes for entire clutch; usually within one day.  In late summer, may take two days</a:t>
            </a:r>
            <a:r>
              <a:rPr lang="en-US" sz="1200" kern="1200" baseline="0">
                <a:solidFill>
                  <a:schemeClr val="tx1"/>
                </a:solidFill>
                <a:effectLst/>
                <a:latin typeface="+mn-lt"/>
                <a:ea typeface="+mn-ea"/>
                <a:cs typeface="+mn-cs"/>
              </a:rPr>
              <a:t>. </a:t>
            </a:r>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65</a:t>
            </a:fld>
            <a:endParaRPr lang="en-US" altLang="en-US"/>
          </a:p>
        </p:txBody>
      </p:sp>
    </p:spTree>
    <p:extLst>
      <p:ext uri="{BB962C8B-B14F-4D97-AF65-F5344CB8AC3E}">
        <p14:creationId xmlns:p14="http://schemas.microsoft.com/office/powerpoint/2010/main" val="17743271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1"/>
          </a:p>
          <a:p>
            <a:r>
              <a:rPr lang="en-US" b="1"/>
              <a:t>This shows the developmental progression once the eggs are hatched.  </a:t>
            </a:r>
          </a:p>
          <a:p>
            <a:r>
              <a:rPr lang="en-US" b="1"/>
              <a:t>**BOW:</a:t>
            </a:r>
            <a:r>
              <a:rPr lang="en-US" b="1" baseline="0"/>
              <a:t> </a:t>
            </a:r>
            <a:r>
              <a:rPr lang="en-US" sz="1200" b="1" kern="1200">
                <a:solidFill>
                  <a:schemeClr val="tx1"/>
                </a:solidFill>
                <a:effectLst/>
              </a:rPr>
              <a:t>About 83% of eggs laid hatch, and 75–90% of hatchlings fledge. </a:t>
            </a:r>
          </a:p>
          <a:p>
            <a:r>
              <a:rPr lang="en-US" sz="1200" b="1" i="1" kern="1200">
                <a:solidFill>
                  <a:schemeClr val="tx1"/>
                </a:solidFill>
                <a:effectLst/>
              </a:rPr>
              <a:t>About 20%</a:t>
            </a:r>
            <a:r>
              <a:rPr lang="en-US" sz="1200" b="1" i="1" kern="1200" baseline="0">
                <a:solidFill>
                  <a:schemeClr val="tx1"/>
                </a:solidFill>
                <a:effectLst/>
              </a:rPr>
              <a:t> - 25% of songbirds survive the first year.</a:t>
            </a:r>
            <a:endParaRPr lang="en-US" sz="1200" b="1" i="1" kern="1200">
              <a:solidFill>
                <a:schemeClr val="tx1"/>
              </a:solidFill>
              <a:effectLst/>
            </a:endParaRPr>
          </a:p>
          <a:p>
            <a:r>
              <a:rPr lang="en-US" sz="1200" b="1" kern="1200">
                <a:solidFill>
                  <a:schemeClr val="tx1"/>
                </a:solidFill>
                <a:effectLst/>
              </a:rPr>
              <a:t>***BOW: Eyes open on days 5–6. </a:t>
            </a:r>
          </a:p>
          <a:p>
            <a:r>
              <a:rPr lang="en-US" sz="1200" b="1" kern="1200">
                <a:solidFill>
                  <a:schemeClr val="tx1"/>
                </a:solidFill>
                <a:effectLst/>
              </a:rPr>
              <a:t>Nestlings can maintain body temperature at about 7–8 days of age </a:t>
            </a:r>
          </a:p>
          <a:p>
            <a:r>
              <a:rPr lang="en-US" sz="1200" b="1" kern="1200">
                <a:solidFill>
                  <a:schemeClr val="tx1"/>
                </a:solidFill>
                <a:effectLst/>
              </a:rPr>
              <a:t>By day 9, can crawl.   </a:t>
            </a:r>
          </a:p>
          <a:p>
            <a:r>
              <a:rPr lang="en-US" sz="1200" b="1" kern="1200">
                <a:solidFill>
                  <a:schemeClr val="tx1"/>
                </a:solidFill>
                <a:effectLst/>
              </a:rPr>
              <a:t>By</a:t>
            </a:r>
            <a:r>
              <a:rPr lang="en-US" sz="1200" b="1" kern="1200" baseline="0">
                <a:solidFill>
                  <a:schemeClr val="tx1"/>
                </a:solidFill>
                <a:effectLst/>
              </a:rPr>
              <a:t> day 12, almost completely feathered. </a:t>
            </a:r>
            <a:endParaRPr lang="en-US" sz="1200" b="1" kern="1200">
              <a:solidFill>
                <a:schemeClr val="tx1"/>
              </a:solidFill>
              <a:effectLst/>
            </a:endParaRPr>
          </a:p>
          <a:p>
            <a:r>
              <a:rPr lang="en-US" sz="1200" b="1" kern="1200">
                <a:solidFill>
                  <a:schemeClr val="tx1"/>
                </a:solidFill>
                <a:effectLst/>
              </a:rPr>
              <a:t>By day 13,</a:t>
            </a:r>
            <a:r>
              <a:rPr lang="en-US" sz="1200" b="1" kern="1200" baseline="0">
                <a:solidFill>
                  <a:schemeClr val="tx1"/>
                </a:solidFill>
                <a:effectLst/>
              </a:rPr>
              <a:t> c</a:t>
            </a:r>
            <a:r>
              <a:rPr lang="en-US" sz="1200" b="1" kern="1200">
                <a:solidFill>
                  <a:schemeClr val="tx1"/>
                </a:solidFill>
                <a:effectLst/>
              </a:rPr>
              <a:t>an be assigned reliably to sex.</a:t>
            </a:r>
            <a:endParaRPr lang="en-US" b="1"/>
          </a:p>
          <a:p>
            <a:r>
              <a:rPr lang="en-US" b="1"/>
              <a:t>In a little over two weeks, the babies “fledge”.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a:t>***BOW: </a:t>
            </a:r>
            <a:r>
              <a:rPr lang="en-US" sz="1200" b="1" kern="1200">
                <a:solidFill>
                  <a:schemeClr val="tx1"/>
                </a:solidFill>
                <a:effectLst/>
              </a:rPr>
              <a:t>Fledging age, like clutch size and incubation time, varies with latitude and resource availability. </a:t>
            </a:r>
          </a:p>
          <a:p>
            <a:r>
              <a:rPr lang="en-US" sz="1200" b="1" kern="1200">
                <a:solidFill>
                  <a:schemeClr val="tx1"/>
                </a:solidFill>
                <a:effectLst/>
              </a:rPr>
              <a:t>16</a:t>
            </a:r>
            <a:r>
              <a:rPr lang="en-US" sz="1200" b="1" kern="1200" baseline="0">
                <a:solidFill>
                  <a:schemeClr val="tx1"/>
                </a:solidFill>
                <a:effectLst/>
              </a:rPr>
              <a:t> – 18 days is quite typical in Texas.</a:t>
            </a:r>
            <a:endParaRPr lang="en-US" b="1"/>
          </a:p>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66</a:t>
            </a:fld>
            <a:endParaRPr lang="en-US" altLang="en-US"/>
          </a:p>
        </p:txBody>
      </p:sp>
    </p:spTree>
    <p:extLst>
      <p:ext uri="{BB962C8B-B14F-4D97-AF65-F5344CB8AC3E}">
        <p14:creationId xmlns:p14="http://schemas.microsoft.com/office/powerpoint/2010/main" val="5497630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Both parents will bring food to the young,</a:t>
            </a:r>
            <a:r>
              <a:rPr lang="en-US" b="1" baseline="0"/>
              <a:t> starting the first hour after hatching.  When 3 – 4 days old, each nestling is fed about 1.5 times /hour.  By day, 9 – 11, each nestling is fed over 2 times each hour. </a:t>
            </a:r>
            <a:r>
              <a:rPr lang="en-US" b="1"/>
              <a:t>  </a:t>
            </a:r>
          </a:p>
          <a:p>
            <a:endParaRPr lang="en-US" b="1"/>
          </a:p>
          <a:p>
            <a:r>
              <a:rPr lang="en-US" b="1"/>
              <a:t>When</a:t>
            </a:r>
            <a:r>
              <a:rPr lang="en-US" b="1" baseline="0"/>
              <a:t> first hatched, soft insects are brought. The male will be especially active in feeding during the first 5 - 7 days while the female is “brooding” (sitting on nestlings to keep them warm, since they are born unable to regulate their body temperature</a:t>
            </a:r>
            <a:r>
              <a:rPr lang="en-US" baseline="0"/>
              <a:t>.)</a:t>
            </a:r>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67</a:t>
            </a:fld>
            <a:endParaRPr lang="en-US" altLang="en-US"/>
          </a:p>
        </p:txBody>
      </p:sp>
    </p:spTree>
    <p:extLst>
      <p:ext uri="{BB962C8B-B14F-4D97-AF65-F5344CB8AC3E}">
        <p14:creationId xmlns:p14="http://schemas.microsoft.com/office/powerpoint/2010/main" val="34741756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Sometimes, when nestlings are older, they might bring </a:t>
            </a:r>
            <a:r>
              <a:rPr lang="en-US" b="1" baseline="0"/>
              <a:t>very large insects! (This is dad. …. Maybe she’s out shopping.)</a:t>
            </a:r>
            <a:endParaRPr lang="en-US" b="1"/>
          </a:p>
        </p:txBody>
      </p:sp>
      <p:sp>
        <p:nvSpPr>
          <p:cNvPr id="4" name="Slide Number Placeholder 3"/>
          <p:cNvSpPr>
            <a:spLocks noGrp="1"/>
          </p:cNvSpPr>
          <p:nvPr>
            <p:ph type="sldNum" sz="quarter" idx="10"/>
          </p:nvPr>
        </p:nvSpPr>
        <p:spPr/>
        <p:txBody>
          <a:bodyPr/>
          <a:lstStyle/>
          <a:p>
            <a:pPr>
              <a:defRPr/>
            </a:pPr>
            <a:fld id="{53C00717-2E84-4E0B-8FF0-E0304643FAB6}" type="slidenum">
              <a:rPr lang="en-US" smtClean="0"/>
              <a:pPr>
                <a:defRPr/>
              </a:pPr>
              <a:t>68</a:t>
            </a:fld>
            <a:endParaRPr lang="en-US"/>
          </a:p>
        </p:txBody>
      </p:sp>
    </p:spTree>
    <p:extLst>
      <p:ext uri="{BB962C8B-B14F-4D97-AF65-F5344CB8AC3E}">
        <p14:creationId xmlns:p14="http://schemas.microsoft.com/office/powerpoint/2010/main" val="35803196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t>Another sure sign of hatchlings.</a:t>
            </a:r>
            <a:r>
              <a:rPr lang="en-US" altLang="en-US" sz="1800" baseline="0"/>
              <a:t> </a:t>
            </a:r>
            <a:endParaRPr lang="en-US" altLang="en-US" sz="1800"/>
          </a:p>
          <a:p>
            <a:r>
              <a:rPr lang="en-US" altLang="en-US" sz="1800"/>
              <a:t>Disposable diaper.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800" b="1"/>
              <a:t>***BOW: </a:t>
            </a:r>
            <a:r>
              <a:rPr lang="en-US" sz="1200" b="1" kern="1200">
                <a:solidFill>
                  <a:schemeClr val="tx1"/>
                </a:solidFill>
                <a:effectLst/>
              </a:rPr>
              <a:t>Nestlings often defecate after delivery of a food item. Adults often wait for nestlings to turn and present</a:t>
            </a:r>
            <a:r>
              <a:rPr lang="en-US" sz="1200" b="1" kern="1200" baseline="0">
                <a:solidFill>
                  <a:schemeClr val="tx1"/>
                </a:solidFill>
                <a:effectLst/>
              </a:rPr>
              <a:t> the fecal sac to the parent</a:t>
            </a:r>
            <a:r>
              <a:rPr lang="en-US" sz="1200" b="1" kern="1200">
                <a:solidFill>
                  <a:schemeClr val="tx1"/>
                </a:solidFill>
                <a:effectLst/>
              </a:rPr>
              <a:t>; </a:t>
            </a:r>
          </a:p>
          <a:p>
            <a:endParaRPr lang="en-US" altLang="en-US" sz="1800"/>
          </a:p>
          <a:p>
            <a:r>
              <a:rPr lang="en-US" altLang="en-US" sz="1800"/>
              <a:t>Fecal sac is removed by the adults and dropped</a:t>
            </a:r>
            <a:r>
              <a:rPr lang="en-US" altLang="en-US" sz="1800" baseline="0"/>
              <a:t> 20 – 110 yards from nest</a:t>
            </a:r>
            <a:r>
              <a:rPr lang="en-US" altLang="en-US" sz="1800"/>
              <a:t>.  </a:t>
            </a:r>
          </a:p>
          <a:p>
            <a:r>
              <a:rPr lang="en-US" altLang="en-US" sz="1800"/>
              <a:t>Linda Crum has observed one female placing the sacs in a line on a pine tree limb.  A little OCD?</a:t>
            </a: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F1A00D-5E70-4AFB-B735-E5424076BD15}" type="slidenum">
              <a:rPr lang="en-US" altLang="en-US" smtClean="0">
                <a:latin typeface="Calibri" panose="020F0502020204030204" pitchFamily="34" charset="0"/>
              </a:rPr>
              <a:pPr/>
              <a:t>69</a:t>
            </a:fld>
            <a:endParaRPr lang="en-US" altLang="en-US">
              <a:latin typeface="Calibri" panose="020F0502020204030204" pitchFamily="34" charset="0"/>
            </a:endParaRPr>
          </a:p>
        </p:txBody>
      </p:sp>
    </p:spTree>
    <p:extLst>
      <p:ext uri="{BB962C8B-B14F-4D97-AF65-F5344CB8AC3E}">
        <p14:creationId xmlns:p14="http://schemas.microsoft.com/office/powerpoint/2010/main" val="10861791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sz="1400" b="1"/>
              <a:t>Sure sign about time to “fledge” (leave nest for first time)</a:t>
            </a:r>
          </a:p>
          <a:p>
            <a:r>
              <a:rPr lang="en-US" altLang="en-US" sz="1400" b="1"/>
              <a:t>When the babies start jumping</a:t>
            </a:r>
            <a:r>
              <a:rPr lang="en-US" altLang="en-US" sz="1400" b="1" baseline="0"/>
              <a:t> up and down, and</a:t>
            </a:r>
            <a:r>
              <a:rPr lang="en-US" altLang="en-US" sz="1400" b="1"/>
              <a:t> poking their heads out of the entrance hole, they will fledge within a few days.</a:t>
            </a:r>
          </a:p>
          <a:p>
            <a:r>
              <a:rPr lang="en-US" altLang="en-US" sz="1400" b="1"/>
              <a:t>Bluebirds in Texas will fledge from 16 to 20 days after hatching.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kern="1200">
                <a:solidFill>
                  <a:schemeClr val="tx1"/>
                </a:solidFill>
                <a:effectLst/>
              </a:rPr>
              <a:t>**BOW: As fledglings leave the nest, they give </a:t>
            </a:r>
            <a:r>
              <a:rPr lang="en-US" sz="1400" b="1" i="1" kern="1200" err="1">
                <a:solidFill>
                  <a:schemeClr val="tx1"/>
                </a:solidFill>
                <a:effectLst/>
              </a:rPr>
              <a:t>Tu</a:t>
            </a:r>
            <a:r>
              <a:rPr lang="en-US" sz="1400" b="1" i="1" kern="1200">
                <a:solidFill>
                  <a:schemeClr val="tx1"/>
                </a:solidFill>
                <a:effectLst/>
              </a:rPr>
              <a:t>-a-wee</a:t>
            </a:r>
            <a:r>
              <a:rPr lang="en-US" sz="1400" b="1" kern="1200">
                <a:solidFill>
                  <a:schemeClr val="tx1"/>
                </a:solidFill>
                <a:effectLst/>
              </a:rPr>
              <a:t> call, and fly to a perch or to cover, up to 30–50 yards away</a:t>
            </a:r>
          </a:p>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70</a:t>
            </a:fld>
            <a:endParaRPr lang="en-US" altLang="en-US"/>
          </a:p>
        </p:txBody>
      </p:sp>
    </p:spTree>
    <p:extLst>
      <p:ext uri="{BB962C8B-B14F-4D97-AF65-F5344CB8AC3E}">
        <p14:creationId xmlns:p14="http://schemas.microsoft.com/office/powerpoint/2010/main" val="1380600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a:t>Western</a:t>
            </a:r>
            <a:r>
              <a:rPr lang="en-US" altLang="en-US" sz="1200"/>
              <a:t> Bluebird </a:t>
            </a:r>
            <a:r>
              <a:rPr lang="en-US" altLang="en-US"/>
              <a:t>nests in </a:t>
            </a:r>
            <a:r>
              <a:rPr lang="en-US" altLang="en-US" sz="1200"/>
              <a:t>isolated spots in Western Texas, including Davis Mountains.</a:t>
            </a:r>
          </a:p>
          <a:p>
            <a:r>
              <a:rPr lang="en-US" altLang="en-US"/>
              <a:t>Wintering Western Bluebirds are shown in blue. </a:t>
            </a:r>
          </a:p>
          <a:p>
            <a:r>
              <a:rPr lang="en-US" altLang="en-US" sz="1200"/>
              <a:t>Migrating Western Bluebirds are shown in gold.</a:t>
            </a:r>
          </a:p>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7</a:t>
            </a:fld>
            <a:endParaRPr lang="en-US" altLang="en-US"/>
          </a:p>
        </p:txBody>
      </p:sp>
    </p:spTree>
    <p:extLst>
      <p:ext uri="{BB962C8B-B14F-4D97-AF65-F5344CB8AC3E}">
        <p14:creationId xmlns:p14="http://schemas.microsoft.com/office/powerpoint/2010/main" val="8868874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effectLst/>
            </a:endParaRPr>
          </a:p>
          <a:p>
            <a:r>
              <a:rPr lang="en-US">
                <a:effectLst/>
              </a:rPr>
              <a:t>Dave Kinneer captured what few bluebird enthusiasts see, babies "fledging," flying from the nest. </a:t>
            </a:r>
          </a:p>
          <a:p>
            <a:r>
              <a:rPr lang="en-US">
                <a:effectLst/>
              </a:rPr>
              <a:t>This was</a:t>
            </a:r>
            <a:r>
              <a:rPr lang="en-US" baseline="0">
                <a:effectLst/>
              </a:rPr>
              <a:t> an unusual happening, with all fledglings leaving the nest one after another.  It may be several minutes between or even up to a day for the full clutch to fledge. </a:t>
            </a:r>
          </a:p>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71</a:t>
            </a:fld>
            <a:endParaRPr lang="en-US" altLang="en-US"/>
          </a:p>
        </p:txBody>
      </p:sp>
    </p:spTree>
    <p:extLst>
      <p:ext uri="{BB962C8B-B14F-4D97-AF65-F5344CB8AC3E}">
        <p14:creationId xmlns:p14="http://schemas.microsoft.com/office/powerpoint/2010/main" val="2967781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r>
              <a:rPr lang="en-US" sz="2400" baseline="0">
                <a:effectLst/>
              </a:rPr>
              <a:t>***BOW: </a:t>
            </a:r>
            <a:r>
              <a:rPr lang="en-US" sz="2400" kern="1200">
                <a:solidFill>
                  <a:schemeClr val="tx1"/>
                </a:solidFill>
                <a:effectLst/>
                <a:latin typeface="+mn-lt"/>
                <a:ea typeface="+mn-ea"/>
                <a:cs typeface="+mn-cs"/>
              </a:rPr>
              <a:t>Fledglings typically remain in or near cover for first 7–10 d after departing nest. </a:t>
            </a:r>
          </a:p>
          <a:p>
            <a:r>
              <a:rPr lang="en-US" sz="2400">
                <a:effectLst/>
              </a:rPr>
              <a:t>Parents</a:t>
            </a:r>
            <a:r>
              <a:rPr lang="en-US" sz="2400" baseline="0">
                <a:effectLst/>
              </a:rPr>
              <a:t> will take food to fledglings. </a:t>
            </a:r>
            <a:endParaRPr lang="en-US" sz="240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240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2400"/>
              <a:t>Use binoculars</a:t>
            </a:r>
            <a:r>
              <a:rPr lang="en-US" altLang="en-US" sz="2400" baseline="0"/>
              <a:t> to follow bluebird with insect to see where babies are hidden.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2400" baseline="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2400"/>
              <a:t>For</a:t>
            </a:r>
            <a:r>
              <a:rPr lang="en-US" altLang="en-US" sz="2400" b="1"/>
              <a:t> Eastern </a:t>
            </a:r>
            <a:r>
              <a:rPr lang="en-US" altLang="en-US" sz="2400"/>
              <a:t>Bluebirds, rarely the young from first nesting will help tend</a:t>
            </a:r>
            <a:r>
              <a:rPr lang="en-US" altLang="en-US" sz="2400" baseline="0"/>
              <a:t> to subsequent nestings.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900" kern="1200">
                <a:solidFill>
                  <a:schemeClr val="tx1"/>
                </a:solidFill>
                <a:effectLst/>
              </a:rPr>
              <a:t>***BOW: Interval between fledging of 1 brood and laying of the next is typically about two weeks;</a:t>
            </a:r>
            <a:r>
              <a:rPr lang="en-US" sz="1900" kern="1200" baseline="0">
                <a:solidFill>
                  <a:schemeClr val="tx1"/>
                </a:solidFill>
                <a:effectLst/>
              </a:rPr>
              <a:t> however, it </a:t>
            </a:r>
            <a:r>
              <a:rPr lang="en-US" sz="1900" kern="1200">
                <a:solidFill>
                  <a:schemeClr val="tx1"/>
                </a:solidFill>
                <a:effectLst/>
              </a:rPr>
              <a:t>can be as longer.</a:t>
            </a:r>
            <a:r>
              <a:rPr lang="en-US" sz="1900" kern="1200" baseline="0">
                <a:solidFill>
                  <a:schemeClr val="tx1"/>
                </a:solidFill>
                <a:effectLst/>
              </a:rPr>
              <a:t> </a:t>
            </a:r>
            <a:r>
              <a:rPr lang="en-US" sz="1900" i="1" kern="1200" baseline="0">
                <a:solidFill>
                  <a:schemeClr val="tx1"/>
                </a:solidFill>
                <a:effectLst/>
              </a:rPr>
              <a:t>It can be closer. </a:t>
            </a:r>
            <a:r>
              <a:rPr lang="en-US" sz="1900" kern="1200">
                <a:solidFill>
                  <a:schemeClr val="tx1"/>
                </a:solidFill>
                <a:effectLst/>
              </a:rPr>
              <a:t>Also, sometimes</a:t>
            </a:r>
            <a:r>
              <a:rPr lang="en-US" sz="1900" kern="1200" baseline="0">
                <a:solidFill>
                  <a:schemeClr val="tx1"/>
                </a:solidFill>
                <a:effectLst/>
              </a:rPr>
              <a:t> a female will start a subsequent nest in another cavity while still feeding nestlings . </a:t>
            </a:r>
            <a:endParaRPr lang="en-US" altLang="en-US" sz="190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77FD1A-A0B4-4819-BA7B-4E8AAEC893E1}" type="slidenum">
              <a:rPr lang="en-US" altLang="en-US" smtClean="0">
                <a:latin typeface="Calibri" panose="020F0502020204030204" pitchFamily="34" charset="0"/>
              </a:rPr>
              <a:pPr/>
              <a:t>72</a:t>
            </a:fld>
            <a:endParaRPr lang="en-US" altLang="en-US">
              <a:latin typeface="Calibri" panose="020F0502020204030204" pitchFamily="34" charset="0"/>
            </a:endParaRPr>
          </a:p>
        </p:txBody>
      </p:sp>
    </p:spTree>
    <p:extLst>
      <p:ext uri="{BB962C8B-B14F-4D97-AF65-F5344CB8AC3E}">
        <p14:creationId xmlns:p14="http://schemas.microsoft.com/office/powerpoint/2010/main" val="29550909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n-US" altLang="en-US" sz="2800" baseline="0"/>
              <a:t>After fledge, it time to go back to NestWatch.org to summarize the record of the nesting.  Create a new record in NestWatch for each nesting.</a:t>
            </a:r>
            <a:endParaRPr lang="en-US" altLang="en-US" sz="2800"/>
          </a:p>
          <a:p>
            <a:r>
              <a:rPr lang="en-US" altLang="en-US" sz="2800"/>
              <a:t>Removing the nest is TBS’ “best practice”, so nests do not build up close to the hole.</a:t>
            </a:r>
            <a:r>
              <a:rPr lang="en-US" altLang="en-US" sz="2800" baseline="0"/>
              <a:t> </a:t>
            </a:r>
            <a:r>
              <a:rPr lang="en-US" altLang="en-US" sz="2800" b="1" baseline="0"/>
              <a:t>You need not wear a mask.</a:t>
            </a:r>
            <a:r>
              <a:rPr lang="en-US" altLang="en-US" sz="2800" b="1"/>
              <a:t>    </a:t>
            </a:r>
          </a:p>
          <a:p>
            <a:r>
              <a:rPr lang="en-US" altLang="en-US" sz="2800"/>
              <a:t>Be ready for the process to begin again.  Bluebirds</a:t>
            </a:r>
            <a:r>
              <a:rPr lang="en-US" altLang="en-US" sz="2800" baseline="0"/>
              <a:t> have</a:t>
            </a:r>
            <a:r>
              <a:rPr lang="en-US" altLang="en-US" sz="2800"/>
              <a:t> two – four nestings in a season in TEXAS.</a:t>
            </a: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BBA7DC-7AB5-4189-B8FC-A8E791ED46A9}" type="slidenum">
              <a:rPr lang="en-US" altLang="en-US" smtClean="0">
                <a:latin typeface="Calibri" panose="020F0502020204030204" pitchFamily="34" charset="0"/>
              </a:rPr>
              <a:pPr/>
              <a:t>73</a:t>
            </a:fld>
            <a:endParaRPr lang="en-US" altLang="en-US">
              <a:latin typeface="Calibri" panose="020F0502020204030204" pitchFamily="34" charset="0"/>
            </a:endParaRPr>
          </a:p>
        </p:txBody>
      </p:sp>
    </p:spTree>
    <p:extLst>
      <p:ext uri="{BB962C8B-B14F-4D97-AF65-F5344CB8AC3E}">
        <p14:creationId xmlns:p14="http://schemas.microsoft.com/office/powerpoint/2010/main" val="24466663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a:t>With Eastern Bluebirds, youngsters typically do not help with nestings later in the season.  They’ll learn to eat from parents and stay in family group. </a:t>
            </a:r>
          </a:p>
          <a:p>
            <a:endParaRPr lang="en-US" sz="1600"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74</a:t>
            </a:fld>
            <a:endParaRPr lang="en-US" altLang="en-US"/>
          </a:p>
        </p:txBody>
      </p:sp>
    </p:spTree>
    <p:extLst>
      <p:ext uri="{BB962C8B-B14F-4D97-AF65-F5344CB8AC3E}">
        <p14:creationId xmlns:p14="http://schemas.microsoft.com/office/powerpoint/2010/main" val="19142708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a:t>When the juvenile bluebird molts, it takes on the plumage of an adult. After wintering in family group, the first year Eastern Bluebird may start courtship and a family.  </a:t>
            </a: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75</a:t>
            </a:fld>
            <a:endParaRPr lang="en-US" altLang="en-US"/>
          </a:p>
        </p:txBody>
      </p:sp>
    </p:spTree>
    <p:extLst>
      <p:ext uri="{BB962C8B-B14F-4D97-AF65-F5344CB8AC3E}">
        <p14:creationId xmlns:p14="http://schemas.microsoft.com/office/powerpoint/2010/main" val="7197521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xfrm>
            <a:off x="5334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a:t>PRESENTER: You might show this slide for a few seconds.  Do</a:t>
            </a:r>
            <a:r>
              <a:rPr lang="en-US" altLang="en-US" sz="2400" baseline="0"/>
              <a:t> not read to your audience the words that appear on screen.  It’s TOO long.  You might say, “Helping Bluebirds … Extra Special human beings” </a:t>
            </a:r>
            <a:endParaRPr lang="en-US" altLang="en-US" sz="240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27D55B-43D7-4126-BE79-A2B8587611A6}" type="slidenum">
              <a:rPr lang="en-US" altLang="en-US" smtClean="0">
                <a:latin typeface="Calibri" panose="020F0502020204030204" pitchFamily="34" charset="0"/>
              </a:rPr>
              <a:pPr/>
              <a:t>76</a:t>
            </a:fld>
            <a:endParaRPr lang="en-US" altLang="en-US">
              <a:latin typeface="Calibri" panose="020F0502020204030204" pitchFamily="34" charset="0"/>
            </a:endParaRPr>
          </a:p>
        </p:txBody>
      </p:sp>
    </p:spTree>
    <p:extLst>
      <p:ext uri="{BB962C8B-B14F-4D97-AF65-F5344CB8AC3E}">
        <p14:creationId xmlns:p14="http://schemas.microsoft.com/office/powerpoint/2010/main" val="11863208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sz="240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769900-1FA5-4EAD-B699-C834C21E9003}" type="slidenum">
              <a:rPr lang="en-US" altLang="en-US" smtClean="0">
                <a:latin typeface="Calibri" panose="020F0502020204030204" pitchFamily="34" charset="0"/>
              </a:rPr>
              <a:pPr/>
              <a:t>77</a:t>
            </a:fld>
            <a:endParaRPr lang="en-US" altLang="en-US">
              <a:latin typeface="Calibri" panose="020F0502020204030204" pitchFamily="34" charset="0"/>
            </a:endParaRPr>
          </a:p>
        </p:txBody>
      </p:sp>
    </p:spTree>
    <p:extLst>
      <p:ext uri="{BB962C8B-B14F-4D97-AF65-F5344CB8AC3E}">
        <p14:creationId xmlns:p14="http://schemas.microsoft.com/office/powerpoint/2010/main" val="30560766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n-US" altLang="en-US" sz="1050"/>
              <a:t>Photo from Bluebird Monitor’s Guide.</a:t>
            </a:r>
          </a:p>
          <a:p>
            <a:pPr eaLnBrk="1" hangingPunct="1">
              <a:spcBef>
                <a:spcPct val="0"/>
              </a:spcBef>
            </a:pPr>
            <a:r>
              <a:rPr lang="en-US" altLang="en-US" sz="1800"/>
              <a:t>We’ll save the worst for the last.  Remember this.  Even if you decide not to join the bluebird conservation effort, please do not allow the non-native House Sparrow to nest.  It’s alien, and it’s destructive to our native species – just as imported fire ants destroy native species.  </a:t>
            </a:r>
          </a:p>
          <a:p>
            <a:pPr eaLnBrk="1" hangingPunct="1">
              <a:spcBef>
                <a:spcPct val="0"/>
              </a:spcBef>
            </a:pPr>
            <a:r>
              <a:rPr lang="en-US" altLang="en-US" sz="1800"/>
              <a:t>Avoid</a:t>
            </a:r>
            <a:r>
              <a:rPr lang="en-US" altLang="en-US" sz="1800" baseline="0"/>
              <a:t> feeding </a:t>
            </a:r>
            <a:r>
              <a:rPr lang="en-US" altLang="en-US" sz="1800"/>
              <a:t>wild bird seed with millet, which attracts sparrows.  Plug the holes of decorative birdhouses and other spots where you find them nesting. </a:t>
            </a:r>
          </a:p>
          <a:p>
            <a:pPr eaLnBrk="1" hangingPunct="1">
              <a:spcBef>
                <a:spcPct val="0"/>
              </a:spcBef>
            </a:pPr>
            <a:r>
              <a:rPr lang="en-US" altLang="en-US" sz="1800"/>
              <a:t>If you have strong population of House Sparrows, consider a hole restrictor that will allow titmice,</a:t>
            </a:r>
            <a:r>
              <a:rPr lang="en-US" altLang="en-US" sz="1800" baseline="0"/>
              <a:t> chickadees, and wrens, which </a:t>
            </a:r>
            <a:r>
              <a:rPr lang="en-US" altLang="en-US" sz="1800"/>
              <a:t>are smaller than bluebirds and House Sparrows (search</a:t>
            </a:r>
            <a:r>
              <a:rPr lang="en-US" altLang="en-US" sz="1800" baseline="0"/>
              <a:t> online for </a:t>
            </a:r>
            <a:r>
              <a:rPr lang="en-US" altLang="en-US" sz="1800"/>
              <a:t>metal “portal”,</a:t>
            </a:r>
            <a:r>
              <a:rPr lang="en-US" altLang="en-US" sz="1800" baseline="0"/>
              <a:t> </a:t>
            </a:r>
            <a:r>
              <a:rPr lang="en-US" altLang="en-US" sz="1800"/>
              <a:t>1 1/4  -inch or 1 1/8 inch hole, </a:t>
            </a: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E15212-FC6C-4E7B-B12D-C18D7B2C4060}" type="slidenum">
              <a:rPr lang="en-US" altLang="en-US" smtClean="0">
                <a:latin typeface="Calibri" panose="020F0502020204030204" pitchFamily="34" charset="0"/>
              </a:rPr>
              <a:pPr/>
              <a:t>78</a:t>
            </a:fld>
            <a:endParaRPr lang="en-US" altLang="en-US">
              <a:latin typeface="Calibri" panose="020F0502020204030204" pitchFamily="34" charset="0"/>
            </a:endParaRPr>
          </a:p>
        </p:txBody>
      </p:sp>
    </p:spTree>
    <p:extLst>
      <p:ext uri="{BB962C8B-B14F-4D97-AF65-F5344CB8AC3E}">
        <p14:creationId xmlns:p14="http://schemas.microsoft.com/office/powerpoint/2010/main" val="39554608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a:t>Often the first sign of a House Sparrow’s presence is the sight of the male sitting on the nestbox. </a:t>
            </a:r>
          </a:p>
          <a:p>
            <a:r>
              <a:rPr lang="en-US" sz="1600" b="1"/>
              <a:t>Or, it could be opening the nestbox to find a voluminous nest with grasses and weed and a nest cup in a tunnel.</a:t>
            </a:r>
          </a:p>
          <a:p>
            <a:r>
              <a:rPr lang="en-US" sz="1600" b="1"/>
              <a:t>BUT, Be cautious in removing loose grasses. The start of a bluebird nest can be very similar to a House Sparrow nest.</a:t>
            </a:r>
          </a:p>
          <a:p>
            <a:r>
              <a:rPr lang="en-US" sz="1600" b="1"/>
              <a:t>When eggs appear, they vary greatly in color and speckles.</a:t>
            </a:r>
          </a:p>
          <a:p>
            <a:r>
              <a:rPr lang="en-US" sz="1600" b="1"/>
              <a:t>You might remove the eggs from the nest and spray with vegetable oil spray.  Once the eggs are returned to the House Sparrow nest, they will not hatch and many House Sparrow females will continue to sit on the eggs for weeks.</a:t>
            </a:r>
          </a:p>
          <a:p>
            <a:endParaRPr lang="en-US" sz="1600"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79</a:t>
            </a:fld>
            <a:endParaRPr lang="en-US" altLang="en-US"/>
          </a:p>
        </p:txBody>
      </p:sp>
    </p:spTree>
    <p:extLst>
      <p:ext uri="{BB962C8B-B14F-4D97-AF65-F5344CB8AC3E}">
        <p14:creationId xmlns:p14="http://schemas.microsoft.com/office/powerpoint/2010/main" val="12895600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2000" b="1"/>
              <a:t>Thirty minutes before, the bluebird was eating mealworms. Then, a House Sparrow entered the</a:t>
            </a:r>
            <a:r>
              <a:rPr lang="en-US" altLang="en-US" sz="2000" b="1" baseline="0"/>
              <a:t> </a:t>
            </a:r>
            <a:r>
              <a:rPr lang="en-US" altLang="en-US" sz="2000" b="1"/>
              <a:t>nestbox and attacked.  </a:t>
            </a:r>
          </a:p>
          <a:p>
            <a:r>
              <a:rPr lang="en-US" altLang="en-US" sz="2000" b="1"/>
              <a:t>And, the resulting carnage is what you see.</a:t>
            </a:r>
          </a:p>
          <a:p>
            <a:r>
              <a:rPr lang="en-US" altLang="en-US" sz="2000" b="1"/>
              <a:t>(By the way, feeding a bluebird mealworms at the nestbox can attract predators and cause fights with other avian species.  If you feed just a few and if you watch to make certain that would probably be no problem.)</a:t>
            </a:r>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31A8EF-5D6D-4594-9368-3A407B25F303}" type="slidenum">
              <a:rPr lang="en-US" altLang="en-US" smtClean="0">
                <a:latin typeface="Calibri" panose="020F0502020204030204" pitchFamily="34" charset="0"/>
              </a:rPr>
              <a:pPr/>
              <a:t>81</a:t>
            </a:fld>
            <a:endParaRPr lang="en-US" altLang="en-US">
              <a:latin typeface="Calibri" panose="020F0502020204030204" pitchFamily="34" charset="0"/>
            </a:endParaRPr>
          </a:p>
        </p:txBody>
      </p:sp>
    </p:spTree>
    <p:extLst>
      <p:ext uri="{BB962C8B-B14F-4D97-AF65-F5344CB8AC3E}">
        <p14:creationId xmlns:p14="http://schemas.microsoft.com/office/powerpoint/2010/main" val="1110678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Mountain Bluebirds do not nest in Texas. </a:t>
            </a:r>
          </a:p>
          <a:p>
            <a:r>
              <a:rPr lang="en-US">
                <a:cs typeface="Calibri"/>
              </a:rPr>
              <a:t>There has been only one confirmed report of a Mountain Bluebird nest in Texas.</a:t>
            </a:r>
          </a:p>
          <a:p>
            <a:endParaRPr lang="en-US">
              <a:cs typeface="Calibri"/>
            </a:endParaRPr>
          </a:p>
        </p:txBody>
      </p:sp>
      <p:sp>
        <p:nvSpPr>
          <p:cNvPr id="4" name="Slide Number Placeholder 3"/>
          <p:cNvSpPr>
            <a:spLocks noGrp="1"/>
          </p:cNvSpPr>
          <p:nvPr>
            <p:ph type="sldNum" sz="quarter" idx="5"/>
          </p:nvPr>
        </p:nvSpPr>
        <p:spPr/>
        <p:txBody>
          <a:bodyPr/>
          <a:lstStyle/>
          <a:p>
            <a:pPr>
              <a:defRPr/>
            </a:pPr>
            <a:fld id="{960C44BB-7F73-4CE8-B101-6F001C000299}" type="slidenum">
              <a:rPr lang="en-US" altLang="en-US"/>
              <a:pPr>
                <a:defRPr/>
              </a:pPr>
              <a:t>8</a:t>
            </a:fld>
            <a:endParaRPr lang="en-US" altLang="en-US"/>
          </a:p>
        </p:txBody>
      </p:sp>
    </p:spTree>
    <p:extLst>
      <p:ext uri="{BB962C8B-B14F-4D97-AF65-F5344CB8AC3E}">
        <p14:creationId xmlns:p14="http://schemas.microsoft.com/office/powerpoint/2010/main" val="4856089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sz="1600" b="1"/>
              <a:t>House</a:t>
            </a:r>
            <a:r>
              <a:rPr lang="en-US" altLang="en-US" sz="1600" b="1" baseline="0"/>
              <a:t> Sparrows sometimes kill an adult native songbird on the nest and build their nest over the dead bird.</a:t>
            </a:r>
            <a:endParaRPr lang="en-US" altLang="en-US" sz="1600" b="1"/>
          </a:p>
          <a:p>
            <a:endParaRPr lang="en-US" altLang="en-US" sz="1600" b="1"/>
          </a:p>
          <a:p>
            <a:r>
              <a:rPr lang="en-US" altLang="en-US" sz="1600" b="1"/>
              <a:t>Not all House Sparrows kill bluebirds; but, many individuals have found they cannot have a successful nesting of any native species if House Sparrows are active.</a:t>
            </a: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82</a:t>
            </a:fld>
            <a:endParaRPr lang="en-US" altLang="en-US"/>
          </a:p>
        </p:txBody>
      </p:sp>
    </p:spTree>
    <p:extLst>
      <p:ext uri="{BB962C8B-B14F-4D97-AF65-F5344CB8AC3E}">
        <p14:creationId xmlns:p14="http://schemas.microsoft.com/office/powerpoint/2010/main" val="7211800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ct val="0"/>
              </a:spcBef>
            </a:pPr>
            <a:r>
              <a:rPr lang="en-US" altLang="en-US" sz="2000"/>
              <a:t>A Sparrow</a:t>
            </a:r>
            <a:r>
              <a:rPr lang="en-US" altLang="en-US" sz="2000" baseline="0"/>
              <a:t> </a:t>
            </a:r>
            <a:r>
              <a:rPr lang="en-US" altLang="en-US" sz="2000" baseline="0" err="1"/>
              <a:t>Spooker</a:t>
            </a:r>
            <a:r>
              <a:rPr lang="en-US" altLang="en-US" sz="2000" baseline="0"/>
              <a:t> </a:t>
            </a:r>
            <a:r>
              <a:rPr lang="en-US" altLang="en-US" sz="2000"/>
              <a:t>protects nestings from House Sparrows AFTER the first bluebird egg is laid.  This whirligig contraption with Mylar strips that flap in the breeze is added to the nestbox.  Bluebirds (and other species) will go in and out to their nest (just watch to make CERTAIN your birds accept the Sparrow </a:t>
            </a:r>
            <a:r>
              <a:rPr lang="en-US" altLang="en-US" sz="2000" err="1"/>
              <a:t>Spooker</a:t>
            </a:r>
            <a:r>
              <a:rPr lang="en-US" altLang="en-US" sz="2000"/>
              <a:t> … the next afternoon you should find a 2</a:t>
            </a:r>
            <a:r>
              <a:rPr lang="en-US" altLang="en-US" sz="2000" baseline="30000"/>
              <a:t>nd</a:t>
            </a:r>
            <a:r>
              <a:rPr lang="en-US" altLang="en-US" sz="2000"/>
              <a:t> egg.)  But, House Sparrows nearly always stay away.  IMPORTANT:  Remove the device when the babies fledge – so the House Sparrow does not become desensitized.   Reinstall</a:t>
            </a:r>
            <a:r>
              <a:rPr lang="en-US" altLang="en-US" sz="2000" baseline="0"/>
              <a:t> Sparrow </a:t>
            </a:r>
            <a:r>
              <a:rPr lang="en-US" altLang="en-US" sz="2000" baseline="0" err="1"/>
              <a:t>Spooker</a:t>
            </a:r>
            <a:r>
              <a:rPr lang="en-US" altLang="en-US" sz="2000" baseline="0"/>
              <a:t> on subsequent nestings after the first egg is laid.  Replace Mylar strips each year, since they become dull.</a:t>
            </a:r>
          </a:p>
          <a:p>
            <a:pPr eaLnBrk="1" hangingPunct="1">
              <a:spcBef>
                <a:spcPct val="0"/>
              </a:spcBef>
            </a:pPr>
            <a:r>
              <a:rPr lang="en-US" altLang="en-US" sz="2000" baseline="0"/>
              <a:t>If you use the TBS nestbox with flat overhanging roof, you might first try attaching Mylar balloon strips to the edge of the roof on either side of the hole with thumbtack.   </a:t>
            </a:r>
            <a:endParaRPr lang="en-US" altLang="en-US" sz="200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D6FDA3-A631-4AA2-8387-3160F89AF8A9}" type="slidenum">
              <a:rPr lang="en-US" altLang="en-US" smtClean="0">
                <a:latin typeface="Calibri" panose="020F0502020204030204" pitchFamily="34" charset="0"/>
              </a:rPr>
              <a:pPr/>
              <a:t>84</a:t>
            </a:fld>
            <a:endParaRPr lang="en-US" altLang="en-US">
              <a:latin typeface="Calibri" panose="020F0502020204030204" pitchFamily="34" charset="0"/>
            </a:endParaRPr>
          </a:p>
        </p:txBody>
      </p:sp>
    </p:spTree>
    <p:extLst>
      <p:ext uri="{BB962C8B-B14F-4D97-AF65-F5344CB8AC3E}">
        <p14:creationId xmlns:p14="http://schemas.microsoft.com/office/powerpoint/2010/main" val="6704884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a:t>Mounting screws for the Van Ert House</a:t>
            </a:r>
            <a:r>
              <a:rPr lang="en-US" sz="1600" b="1" baseline="0"/>
              <a:t> Sparrow Trap </a:t>
            </a:r>
            <a:r>
              <a:rPr lang="en-US" sz="1600" b="1"/>
              <a:t>are installed in the official</a:t>
            </a:r>
            <a:r>
              <a:rPr lang="en-US" sz="1600" b="1" baseline="0"/>
              <a:t> </a:t>
            </a:r>
            <a:r>
              <a:rPr lang="en-US" sz="1600" b="1"/>
              <a:t>TBS nestboxes below the entry hole.  The Van Ert Trap can be purchased online, www.vanerttraps.com  Using the trap requires monitoring every</a:t>
            </a:r>
            <a:r>
              <a:rPr lang="en-US" sz="1600" b="1" baseline="0"/>
              <a:t> 30 minutes. READ INSTRUCTIONS!</a:t>
            </a:r>
          </a:p>
          <a:p>
            <a:r>
              <a:rPr lang="en-US" sz="1600" b="1" baseline="0"/>
              <a:t>If you have observed House Sparrows, you might order a </a:t>
            </a:r>
            <a:r>
              <a:rPr lang="en-US" sz="1600" b="1" baseline="0" err="1"/>
              <a:t>VanErt</a:t>
            </a:r>
            <a:r>
              <a:rPr lang="en-US" sz="1600" b="1" baseline="0"/>
              <a:t> Trap now to be prepared.</a:t>
            </a:r>
            <a:endParaRPr lang="en-US" sz="1600"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85</a:t>
            </a:fld>
            <a:endParaRPr lang="en-US" altLang="en-US"/>
          </a:p>
        </p:txBody>
      </p:sp>
    </p:spTree>
    <p:extLst>
      <p:ext uri="{BB962C8B-B14F-4D97-AF65-F5344CB8AC3E}">
        <p14:creationId xmlns:p14="http://schemas.microsoft.com/office/powerpoint/2010/main" val="13784135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600" b="1"/>
              <a:t>When trapped … dispatching the House Sparrow is the most effective action.  </a:t>
            </a:r>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86</a:t>
            </a:fld>
            <a:endParaRPr lang="en-US" altLang="en-US"/>
          </a:p>
        </p:txBody>
      </p:sp>
    </p:spTree>
    <p:extLst>
      <p:ext uri="{BB962C8B-B14F-4D97-AF65-F5344CB8AC3E}">
        <p14:creationId xmlns:p14="http://schemas.microsoft.com/office/powerpoint/2010/main" val="12061536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600" b="1"/>
              <a:t>If you cannot take the life of a sparrow (maybe you don’t kill roaches) … you might trim the “primaries” – the outer tips of the wings.  The House Sparrow may become part of the food chain. For the current nesting season (until the bird molts), the House Sparrow cannot fly to a nestbox.   </a:t>
            </a:r>
            <a:endParaRPr lang="en-US" sz="1600" b="1"/>
          </a:p>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87</a:t>
            </a:fld>
            <a:endParaRPr lang="en-US" altLang="en-US"/>
          </a:p>
        </p:txBody>
      </p:sp>
    </p:spTree>
    <p:extLst>
      <p:ext uri="{BB962C8B-B14F-4D97-AF65-F5344CB8AC3E}">
        <p14:creationId xmlns:p14="http://schemas.microsoft.com/office/powerpoint/2010/main" val="4548772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88</a:t>
            </a:fld>
            <a:endParaRPr lang="en-US" altLang="en-US"/>
          </a:p>
        </p:txBody>
      </p:sp>
    </p:spTree>
    <p:extLst>
      <p:ext uri="{BB962C8B-B14F-4D97-AF65-F5344CB8AC3E}">
        <p14:creationId xmlns:p14="http://schemas.microsoft.com/office/powerpoint/2010/main" val="26781644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Feral cats and house cats allowed outside kill bluebirds. Some cats can jump six feet up to the top of a nestbox.</a:t>
            </a:r>
          </a:p>
          <a:p>
            <a:r>
              <a:rPr lang="en-US" b="1"/>
              <a:t>A “</a:t>
            </a:r>
            <a:r>
              <a:rPr lang="en-US" b="1" err="1"/>
              <a:t>catio</a:t>
            </a:r>
            <a:r>
              <a:rPr lang="en-US" b="1"/>
              <a:t>” brings pet cats outdoors without endangering birds. </a:t>
            </a: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89</a:t>
            </a:fld>
            <a:endParaRPr lang="en-US" altLang="en-US"/>
          </a:p>
        </p:txBody>
      </p:sp>
    </p:spTree>
    <p:extLst>
      <p:ext uri="{BB962C8B-B14F-4D97-AF65-F5344CB8AC3E}">
        <p14:creationId xmlns:p14="http://schemas.microsoft.com/office/powerpoint/2010/main" val="10316700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a:t>Squirrels sometimes predate nestboxes if they access by jumping from a tree branch or climb an </a:t>
            </a:r>
            <a:r>
              <a:rPr lang="en-US" sz="1600" b="1" err="1"/>
              <a:t>unbaffled</a:t>
            </a:r>
            <a:r>
              <a:rPr lang="en-US" sz="1600" b="1"/>
              <a:t> pole.</a:t>
            </a: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90</a:t>
            </a:fld>
            <a:endParaRPr lang="en-US" altLang="en-US"/>
          </a:p>
        </p:txBody>
      </p:sp>
    </p:spTree>
    <p:extLst>
      <p:ext uri="{BB962C8B-B14F-4D97-AF65-F5344CB8AC3E}">
        <p14:creationId xmlns:p14="http://schemas.microsoft.com/office/powerpoint/2010/main" val="16830809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a:t>The most common mammalian predator is the raccoon.</a:t>
            </a:r>
          </a:p>
          <a:p>
            <a:r>
              <a:rPr lang="en-US" sz="1600" b="1"/>
              <a:t>Road kill used for demonstration – not a trained Raccoon</a:t>
            </a:r>
            <a:r>
              <a:rPr lang="en-US" sz="1600" b="1" baseline="0"/>
              <a:t> !</a:t>
            </a:r>
          </a:p>
          <a:p>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91</a:t>
            </a:fld>
            <a:endParaRPr lang="en-US" altLang="en-US"/>
          </a:p>
        </p:txBody>
      </p:sp>
    </p:spTree>
    <p:extLst>
      <p:ext uri="{BB962C8B-B14F-4D97-AF65-F5344CB8AC3E}">
        <p14:creationId xmlns:p14="http://schemas.microsoft.com/office/powerpoint/2010/main" val="32649647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a:t>Kingston Predator Baffle helps deter (not prevent)  “critters”</a:t>
            </a:r>
            <a:r>
              <a:rPr lang="en-US" sz="1400" b="1" baseline="0"/>
              <a:t> (mammalian predators and some snakes).  This</a:t>
            </a:r>
            <a:r>
              <a:rPr lang="en-US" sz="1400" b="1"/>
              <a:t> wobbling 8-inch cylindrical baffle is much more effective than cone baffles or baffles with less diameter. It was</a:t>
            </a:r>
            <a:r>
              <a:rPr lang="en-US" sz="1400" b="1" baseline="0"/>
              <a:t> designed to clang against the pole.</a:t>
            </a:r>
            <a:endParaRPr lang="en-US" sz="1400"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92</a:t>
            </a:fld>
            <a:endParaRPr lang="en-US" altLang="en-US"/>
          </a:p>
        </p:txBody>
      </p:sp>
    </p:spTree>
    <p:extLst>
      <p:ext uri="{BB962C8B-B14F-4D97-AF65-F5344CB8AC3E}">
        <p14:creationId xmlns:p14="http://schemas.microsoft.com/office/powerpoint/2010/main" val="2621724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xfrm>
            <a:off x="762000" y="4537756"/>
            <a:ext cx="5486400" cy="4114800"/>
          </a:xfrm>
        </p:spPr>
        <p:txBody>
          <a:bodyPr wrap="square" numCol="1" anchor="t" anchorCtr="0" compatLnSpc="1">
            <a:prstTxWarp prst="textNoShape">
              <a:avLst/>
            </a:prstTxWarp>
          </a:bodyPr>
          <a:lstStyle/>
          <a:p>
            <a:pPr>
              <a:defRPr/>
            </a:pPr>
            <a:r>
              <a:rPr lang="en-US" sz="1200" b="1"/>
              <a:t>Object of our affection.</a:t>
            </a:r>
          </a:p>
          <a:p>
            <a:pPr>
              <a:defRPr/>
            </a:pPr>
            <a:r>
              <a:rPr lang="en-US" sz="1200" b="1"/>
              <a:t>Thrush family. Eastern Bluebird, </a:t>
            </a:r>
            <a:r>
              <a:rPr lang="en-US" sz="1200" b="1" i="1" err="1"/>
              <a:t>Sialia</a:t>
            </a:r>
            <a:r>
              <a:rPr lang="en-US" sz="1200" b="1" i="1"/>
              <a:t> </a:t>
            </a:r>
            <a:r>
              <a:rPr lang="en-US" sz="1200" b="1" i="1" err="1"/>
              <a:t>sialis</a:t>
            </a:r>
            <a:endParaRPr lang="en-US" sz="1200" b="1"/>
          </a:p>
          <a:p>
            <a:pPr>
              <a:defRPr/>
            </a:pPr>
            <a:r>
              <a:rPr lang="en-US" sz="1200" b="1"/>
              <a:t>Secondary cavity nester. Unable to excavate own cavity. Relies upon abandoned woodpecker holes, natural cavities, or nestboxes.</a:t>
            </a:r>
          </a:p>
          <a:p>
            <a:pPr>
              <a:defRPr/>
            </a:pPr>
            <a:r>
              <a:rPr lang="en-US" sz="1200" b="1"/>
              <a:t>Not endangered or threatened. Well established as a species</a:t>
            </a:r>
          </a:p>
          <a:p>
            <a:pPr>
              <a:defRPr/>
            </a:pPr>
            <a:r>
              <a:rPr lang="en-US" sz="1200" b="1"/>
              <a:t>According to Partners in Flight, 2020, 23 million Eastern Bluebirds</a:t>
            </a:r>
          </a:p>
          <a:p>
            <a:pPr>
              <a:defRPr/>
            </a:pPr>
            <a:r>
              <a:rPr lang="en-US" sz="1200" b="1"/>
              <a:t>Ranked 58</a:t>
            </a:r>
            <a:r>
              <a:rPr lang="en-US" sz="1200" b="1" baseline="30000"/>
              <a:t>th</a:t>
            </a:r>
            <a:r>
              <a:rPr lang="en-US" sz="1200" b="1"/>
              <a:t> of  63 cavity nesters in Conservation Priority</a:t>
            </a:r>
          </a:p>
          <a:p>
            <a:pPr>
              <a:defRPr/>
            </a:pPr>
            <a:r>
              <a:rPr lang="en-US" sz="1200" b="1" i="1"/>
              <a:t>Bluebird</a:t>
            </a:r>
            <a:r>
              <a:rPr lang="en-US" sz="1200" b="1" i="1" baseline="0"/>
              <a:t> of Happiness – over 100 songs written with “bluebird” </a:t>
            </a:r>
            <a:endParaRPr lang="en-US" sz="1200" b="1" i="1"/>
          </a:p>
          <a:p>
            <a:pPr eaLnBrk="1" hangingPunct="1">
              <a:spcBef>
                <a:spcPct val="0"/>
              </a:spcBef>
              <a:defRPr/>
            </a:pPr>
            <a:endParaRPr lang="en-US"/>
          </a:p>
          <a:p>
            <a:pPr eaLnBrk="1" hangingPunct="1">
              <a:spcBef>
                <a:spcPct val="0"/>
              </a:spcBef>
              <a:defRPr/>
            </a:pPr>
            <a:endParaRPr 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A3DAE9-04FB-4128-A156-7908867EC00D}"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Tree>
    <p:extLst>
      <p:ext uri="{BB962C8B-B14F-4D97-AF65-F5344CB8AC3E}">
        <p14:creationId xmlns:p14="http://schemas.microsoft.com/office/powerpoint/2010/main" val="35848315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Some snakes can climb vertical surfaces with ease ! </a:t>
            </a:r>
          </a:p>
          <a:p>
            <a:r>
              <a:rPr lang="en-US" b="1"/>
              <a:t>To capture the snake, a hoop trap</a:t>
            </a:r>
            <a:r>
              <a:rPr lang="en-US" b="1" baseline="0"/>
              <a:t> can be made with wire and a “tutu” of bird netting.  </a:t>
            </a:r>
          </a:p>
          <a:p>
            <a:r>
              <a:rPr lang="en-US" b="1" baseline="0"/>
              <a:t>But ….. then, you must deal with the captured snake.</a:t>
            </a:r>
            <a:endParaRPr lang="en-US"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93</a:t>
            </a:fld>
            <a:endParaRPr lang="en-US" altLang="en-US"/>
          </a:p>
        </p:txBody>
      </p:sp>
    </p:spTree>
    <p:extLst>
      <p:ext uri="{BB962C8B-B14F-4D97-AF65-F5344CB8AC3E}">
        <p14:creationId xmlns:p14="http://schemas.microsoft.com/office/powerpoint/2010/main" val="36727244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Place mounting poles far enough away from fences to prevent animals from jumping to the nestbox .</a:t>
            </a:r>
          </a:p>
          <a:p>
            <a:r>
              <a:rPr lang="en-US" b="1"/>
              <a:t>In this photo, snakes were prevented from going up the pole by</a:t>
            </a:r>
            <a:r>
              <a:rPr lang="en-US" b="1" baseline="0"/>
              <a:t> painting PVC sleeve with thinned axle grease. </a:t>
            </a:r>
            <a:endParaRPr lang="en-US"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94</a:t>
            </a:fld>
            <a:endParaRPr lang="en-US" altLang="en-US"/>
          </a:p>
        </p:txBody>
      </p:sp>
    </p:spTree>
    <p:extLst>
      <p:ext uri="{BB962C8B-B14F-4D97-AF65-F5344CB8AC3E}">
        <p14:creationId xmlns:p14="http://schemas.microsoft.com/office/powerpoint/2010/main" val="21007937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altLang="en-US" sz="1400" b="1"/>
              <a:t>Apply a ribbon (about ½-inch) of a sticky substance on the pole under baffle – the best is Tree </a:t>
            </a:r>
            <a:r>
              <a:rPr lang="en-US" altLang="en-US" sz="1400" b="1" err="1"/>
              <a:t>Tanglefoot</a:t>
            </a:r>
            <a:r>
              <a:rPr lang="en-US" altLang="en-US" sz="1400" b="1"/>
              <a:t> Insect Barrier, a nursery product that is not longer readily available. By</a:t>
            </a:r>
            <a:r>
              <a:rPr lang="en-US" altLang="en-US" sz="1400" b="1" baseline="0"/>
              <a:t> Summer 2023, it </a:t>
            </a:r>
            <a:r>
              <a:rPr lang="en-US" altLang="en-US" sz="1400" b="1"/>
              <a:t>skyrocketed in</a:t>
            </a:r>
            <a:r>
              <a:rPr lang="en-US" altLang="en-US" sz="1400" b="1" baseline="0"/>
              <a:t> price to about $30</a:t>
            </a:r>
            <a:r>
              <a:rPr lang="en-US" altLang="en-US" sz="1400" b="1"/>
              <a:t> on Amazon.</a:t>
            </a:r>
            <a:r>
              <a:rPr lang="en-US" altLang="en-US" sz="1400" b="1" baseline="0"/>
              <a:t> </a:t>
            </a:r>
          </a:p>
          <a:p>
            <a:pPr eaLnBrk="1" hangingPunct="1">
              <a:spcBef>
                <a:spcPct val="0"/>
              </a:spcBef>
            </a:pPr>
            <a:r>
              <a:rPr lang="en-US" altLang="en-US" sz="1400" b="1" baseline="0"/>
              <a:t>A less pricy product TBS has not tested is Catch ‘</a:t>
            </a:r>
            <a:r>
              <a:rPr lang="en-US" altLang="en-US" sz="1400" b="1" baseline="0" err="1"/>
              <a:t>Em</a:t>
            </a:r>
            <a:r>
              <a:rPr lang="en-US" altLang="en-US" sz="1400" b="1" baseline="0"/>
              <a:t>.</a:t>
            </a:r>
            <a:endParaRPr lang="en-US" altLang="en-US" sz="1400"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95</a:t>
            </a:fld>
            <a:endParaRPr lang="en-US" altLang="en-US"/>
          </a:p>
        </p:txBody>
      </p:sp>
    </p:spTree>
    <p:extLst>
      <p:ext uri="{BB962C8B-B14F-4D97-AF65-F5344CB8AC3E}">
        <p14:creationId xmlns:p14="http://schemas.microsoft.com/office/powerpoint/2010/main" val="7166673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Rubbing a bar of Ivory soap</a:t>
            </a:r>
            <a:r>
              <a:rPr lang="en-US" baseline="0"/>
              <a:t> inside the roof and upper portions of nestbox will leave a residue that makes it difficult for wasps to add a nest.</a:t>
            </a:r>
            <a:endParaRPr lang="en-US"/>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96</a:t>
            </a:fld>
            <a:endParaRPr lang="en-US" altLang="en-US"/>
          </a:p>
        </p:txBody>
      </p:sp>
    </p:spTree>
    <p:extLst>
      <p:ext uri="{BB962C8B-B14F-4D97-AF65-F5344CB8AC3E}">
        <p14:creationId xmlns:p14="http://schemas.microsoft.com/office/powerpoint/2010/main" val="33047819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Heat is a hazard in Texas.</a:t>
            </a:r>
          </a:p>
          <a:p>
            <a:r>
              <a:rPr lang="en-US" b="1"/>
              <a:t>Effective ways</a:t>
            </a:r>
            <a:r>
              <a:rPr lang="en-US" b="1" baseline="0"/>
              <a:t> in this study to reduce the heat inside nestbox were: paint a light color and/or add </a:t>
            </a:r>
            <a:r>
              <a:rPr lang="en-US" b="1" baseline="0" err="1"/>
              <a:t>HeatShields</a:t>
            </a:r>
            <a:r>
              <a:rPr lang="en-US" b="1" baseline="0"/>
              <a:t>.</a:t>
            </a:r>
          </a:p>
          <a:p>
            <a:r>
              <a:rPr lang="en-US" b="1" baseline="0"/>
              <a:t>Look! Within a weathered nestbox, the heat inside on a 92.3 degree day soared to almost 109 degrees.</a:t>
            </a:r>
          </a:p>
          <a:p>
            <a:r>
              <a:rPr lang="en-US" b="1" baseline="0"/>
              <a:t>As a result of this study, TBS increased the vent size of our official nestbox to 5/8-inch from ½-inch.  </a:t>
            </a:r>
            <a:endParaRPr lang="en-US"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97</a:t>
            </a:fld>
            <a:endParaRPr lang="en-US" altLang="en-US"/>
          </a:p>
        </p:txBody>
      </p:sp>
    </p:spTree>
    <p:extLst>
      <p:ext uri="{BB962C8B-B14F-4D97-AF65-F5344CB8AC3E}">
        <p14:creationId xmlns:p14="http://schemas.microsoft.com/office/powerpoint/2010/main" val="23267874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t>HeatShields</a:t>
            </a:r>
            <a:r>
              <a:rPr lang="en-US" b="1"/>
              <a:t> help reduce the temp inside the nestbox</a:t>
            </a:r>
            <a:r>
              <a:rPr lang="en-US" b="1" baseline="0"/>
              <a:t> by airflow through the spacing between the box and shields.  These can be made from the back side of political signs or PVC flat trim </a:t>
            </a:r>
            <a:r>
              <a:rPr lang="en-US" b="1" baseline="0" err="1"/>
              <a:t>moulding</a:t>
            </a:r>
            <a:r>
              <a:rPr lang="en-US" b="1" baseline="0"/>
              <a:t>. (find specs for </a:t>
            </a:r>
            <a:r>
              <a:rPr lang="en-US" b="1" baseline="0" err="1"/>
              <a:t>HeatShields</a:t>
            </a:r>
            <a:r>
              <a:rPr lang="en-US" b="1" baseline="0"/>
              <a:t> on TBS</a:t>
            </a:r>
            <a:r>
              <a:rPr lang="en-US" b="1"/>
              <a:t> website.)</a:t>
            </a:r>
          </a:p>
          <a:p>
            <a:r>
              <a:rPr lang="en-US" b="1" baseline="0"/>
              <a:t>Some bluebird landlords have provided shading for nestlings with a canopy on extremely hot days.</a:t>
            </a:r>
          </a:p>
          <a:p>
            <a:endParaRPr lang="en-US" b="1"/>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98</a:t>
            </a:fld>
            <a:endParaRPr lang="en-US" altLang="en-US"/>
          </a:p>
        </p:txBody>
      </p:sp>
      <p:pic>
        <p:nvPicPr>
          <p:cNvPr id="5" name="Picture 4"/>
          <p:cNvPicPr>
            <a:picLocks noChangeAspect="1"/>
          </p:cNvPicPr>
          <p:nvPr/>
        </p:nvPicPr>
        <p:blipFill>
          <a:blip r:embed="rId3"/>
          <a:stretch>
            <a:fillRect/>
          </a:stretch>
        </p:blipFill>
        <p:spPr>
          <a:xfrm>
            <a:off x="685800" y="5198435"/>
            <a:ext cx="5715000" cy="1162936"/>
          </a:xfrm>
          <a:prstGeom prst="rect">
            <a:avLst/>
          </a:prstGeom>
        </p:spPr>
      </p:pic>
    </p:spTree>
    <p:extLst>
      <p:ext uri="{BB962C8B-B14F-4D97-AF65-F5344CB8AC3E}">
        <p14:creationId xmlns:p14="http://schemas.microsoft.com/office/powerpoint/2010/main" val="35503563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n-US" altLang="en-US" sz="2000"/>
              <a:t>Blowflies are not a problem</a:t>
            </a:r>
            <a:r>
              <a:rPr lang="en-US" altLang="en-US" sz="2000" baseline="0"/>
              <a:t> in Texas for Eastern Bluebirds.</a:t>
            </a:r>
          </a:p>
          <a:p>
            <a:pPr eaLnBrk="1" hangingPunct="1">
              <a:spcBef>
                <a:spcPct val="0"/>
              </a:spcBef>
            </a:pPr>
            <a:r>
              <a:rPr lang="en-US" altLang="en-US" sz="2000" baseline="0"/>
              <a:t>There is no need to take any special precautions. </a:t>
            </a:r>
            <a:endParaRPr lang="en-US" altLang="en-US" sz="2000"/>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E06FF4-8175-4C74-B86B-60C3B1E21EDF}" type="slidenum">
              <a:rPr lang="en-US" altLang="en-US" smtClean="0">
                <a:latin typeface="Calibri" panose="020F0502020204030204" pitchFamily="34" charset="0"/>
              </a:rPr>
              <a:pPr/>
              <a:t>100</a:t>
            </a:fld>
            <a:endParaRPr lang="en-US" altLang="en-US">
              <a:latin typeface="Calibri" panose="020F0502020204030204" pitchFamily="34" charset="0"/>
            </a:endParaRPr>
          </a:p>
        </p:txBody>
      </p:sp>
    </p:spTree>
    <p:extLst>
      <p:ext uri="{BB962C8B-B14F-4D97-AF65-F5344CB8AC3E}">
        <p14:creationId xmlns:p14="http://schemas.microsoft.com/office/powerpoint/2010/main" val="3696083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sz="2000"/>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E06FF4-8175-4C74-B86B-60C3B1E21EDF}" type="slidenum">
              <a:rPr lang="en-US" altLang="en-US" smtClean="0">
                <a:latin typeface="Calibri" panose="020F0502020204030204" pitchFamily="34" charset="0"/>
              </a:rPr>
              <a:pPr/>
              <a:t>101</a:t>
            </a:fld>
            <a:endParaRPr lang="en-US" altLang="en-US">
              <a:latin typeface="Calibri" panose="020F0502020204030204" pitchFamily="34" charset="0"/>
            </a:endParaRPr>
          </a:p>
        </p:txBody>
      </p:sp>
      <p:sp>
        <p:nvSpPr>
          <p:cNvPr id="2" name="Rectangle 1"/>
          <p:cNvSpPr/>
          <p:nvPr/>
        </p:nvSpPr>
        <p:spPr>
          <a:xfrm>
            <a:off x="3307813" y="4387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Tree>
    <p:extLst>
      <p:ext uri="{BB962C8B-B14F-4D97-AF65-F5344CB8AC3E}">
        <p14:creationId xmlns:p14="http://schemas.microsoft.com/office/powerpoint/2010/main" val="214519238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a:t>These native cavity-nesting birds might nest in a “bluebird-sized” nestbox. They are placed in order of the Conservation Priority established in 2012 by Partners in Flight. This presentation has 2020 numbers. Every single species in the sequence has a greater conservation priority than the Eastern Bluebird. When you install a “bluebird nestbox”, you provide an element of habitat needed by many species.</a:t>
            </a:r>
          </a:p>
          <a:p>
            <a:endParaRPr lang="en-US" altLang="en-US"/>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4796B5-1EA5-4A07-9359-B1DA99D6C0B2}" type="slidenum">
              <a:rPr lang="en-US" altLang="en-US" smtClean="0">
                <a:latin typeface="Calibri" panose="020F0502020204030204" pitchFamily="34" charset="0"/>
              </a:rPr>
              <a:pPr/>
              <a:t>102</a:t>
            </a:fld>
            <a:endParaRPr lang="en-US" altLang="en-US">
              <a:latin typeface="Calibri" panose="020F0502020204030204" pitchFamily="34" charset="0"/>
            </a:endParaRPr>
          </a:p>
        </p:txBody>
      </p:sp>
    </p:spTree>
    <p:extLst>
      <p:ext uri="{BB962C8B-B14F-4D97-AF65-F5344CB8AC3E}">
        <p14:creationId xmlns:p14="http://schemas.microsoft.com/office/powerpoint/2010/main" val="25541914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FF0000"/>
                </a:solidFill>
              </a:rPr>
              <a:t>NOTE TO PRESENTER: Hide slides of bird species that are not native in your region of Texas.</a:t>
            </a:r>
          </a:p>
          <a:p>
            <a:r>
              <a:rPr lang="en-US"/>
              <a:t>Some people</a:t>
            </a:r>
            <a:r>
              <a:rPr lang="en-US" baseline="0"/>
              <a:t> call a system of nestboxes, a “bluebird trail”.  We say, “nestbox trail”. </a:t>
            </a:r>
          </a:p>
          <a:p>
            <a:r>
              <a:rPr lang="en-US" baseline="0"/>
              <a:t>Our nestboxes are for ALL native cavity-nesting birds. </a:t>
            </a:r>
            <a:endParaRPr lang="en-US"/>
          </a:p>
          <a:p>
            <a:r>
              <a:rPr lang="en-US" baseline="0"/>
              <a:t>Federal law forbids removing nests of native songbirds.</a:t>
            </a:r>
          </a:p>
          <a:p>
            <a:r>
              <a:rPr lang="en-US" b="1" baseline="0"/>
              <a:t>ALL native birds are desirable.  ALL native birds are desirable.  ALL native birds are desirable.</a:t>
            </a:r>
            <a:r>
              <a:rPr lang="en-US" baseline="0"/>
              <a:t> </a:t>
            </a:r>
          </a:p>
        </p:txBody>
      </p:sp>
      <p:sp>
        <p:nvSpPr>
          <p:cNvPr id="4" name="Slide Number Placeholder 3"/>
          <p:cNvSpPr>
            <a:spLocks noGrp="1"/>
          </p:cNvSpPr>
          <p:nvPr>
            <p:ph type="sldNum" sz="quarter" idx="10"/>
          </p:nvPr>
        </p:nvSpPr>
        <p:spPr/>
        <p:txBody>
          <a:bodyPr/>
          <a:lstStyle/>
          <a:p>
            <a:pPr>
              <a:defRPr/>
            </a:pPr>
            <a:fld id="{960C44BB-7F73-4CE8-B101-6F001C000299}" type="slidenum">
              <a:rPr lang="en-US" altLang="en-US" smtClean="0"/>
              <a:pPr>
                <a:defRPr/>
              </a:pPr>
              <a:t>103</a:t>
            </a:fld>
            <a:endParaRPr lang="en-US" altLang="en-US"/>
          </a:p>
        </p:txBody>
      </p:sp>
    </p:spTree>
    <p:extLst>
      <p:ext uri="{BB962C8B-B14F-4D97-AF65-F5344CB8AC3E}">
        <p14:creationId xmlns:p14="http://schemas.microsoft.com/office/powerpoint/2010/main" val="781448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www.nestwatch.org/"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pPr>
              <a:defRPr/>
            </a:pPr>
            <a:fld id="{18DD277D-87DD-455E-A6CF-56EA8223B2A6}" type="datetimeFigureOut">
              <a:rPr lang="en-US" smtClean="0"/>
              <a:pPr>
                <a:defRPr/>
              </a:pPr>
              <a:t>8/18/2023</a:t>
            </a:fld>
            <a:endParaRPr lang="en-US"/>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pPr>
              <a:defRPr/>
            </a:pPr>
            <a:endParaRPr lang="en-US"/>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pPr>
              <a:defRPr/>
            </a:pPr>
            <a:fld id="{2A5250BB-004C-4A66-9AB8-8EF452ACD402}" type="slidenum">
              <a:rPr lang="en-US" altLang="en-US" smtClean="0"/>
              <a:pPr>
                <a:defRPr/>
              </a:pPr>
              <a:t>‹#›</a:t>
            </a:fld>
            <a:endParaRPr lang="en-US" altLang="en-US"/>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28217985"/>
      </p:ext>
    </p:extLst>
  </p:cSld>
  <p:clrMapOvr>
    <a:masterClrMapping/>
  </p:clrMapOvr>
  <p:transition spd="slow">
    <p:wipe/>
  </p:transition>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pPr>
              <a:defRPr/>
            </a:pPr>
            <a:fld id="{5B069875-2683-4754-9E62-72168D6402FE}" type="datetimeFigureOut">
              <a:rPr lang="en-US" smtClean="0"/>
              <a:pPr>
                <a:defRPr/>
              </a:pPr>
              <a:t>8/18/2023</a:t>
            </a:fld>
            <a:endParaRPr lang="en-US"/>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pPr>
              <a:defRPr/>
            </a:pPr>
            <a:endParaRPr lang="en-US"/>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pPr>
              <a:defRPr/>
            </a:pPr>
            <a:fld id="{5BDF40C5-2C0C-4A77-9973-2229AAFCFA2F}" type="slidenum">
              <a:rPr lang="en-US" altLang="en-US" smtClean="0"/>
              <a:pPr>
                <a:defRPr/>
              </a:pPr>
              <a:t>‹#›</a:t>
            </a:fld>
            <a:endParaRPr lang="en-US" altLang="en-US"/>
          </a:p>
        </p:txBody>
      </p:sp>
      <p:sp>
        <p:nvSpPr>
          <p:cNvPr id="9" name="Rectangle 1"/>
          <p:cNvSpPr>
            <a:spLocks noChangeArrowheads="1"/>
          </p:cNvSpPr>
          <p:nvPr userDrawn="1"/>
        </p:nvSpPr>
        <p:spPr bwMode="auto">
          <a:xfrm>
            <a:off x="0" y="-140732"/>
            <a:ext cx="2082621" cy="738664"/>
          </a:xfrm>
          <a:prstGeom prst="rect">
            <a:avLst/>
          </a:prstGeom>
          <a:noFill/>
          <a:ln>
            <a:noFill/>
          </a:ln>
        </p:spPr>
        <p:txBody>
          <a:bodyPr wrap="none" t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sz="1000" b="1">
                <a:latin typeface="Calibri" panose="020F0502020204030204" pitchFamily="34" charset="0"/>
                <a:ea typeface="Calibri" panose="020F0502020204030204" pitchFamily="34" charset="0"/>
                <a:cs typeface="Arial" panose="020B0604020202020204" pitchFamily="34" charset="0"/>
              </a:rPr>
              <a:t>Registering </a:t>
            </a:r>
            <a:r>
              <a:rPr lang="en-US" sz="1000" b="1" err="1">
                <a:latin typeface="Calibri" panose="020F0502020204030204" pitchFamily="34" charset="0"/>
                <a:ea typeface="Calibri" panose="020F0502020204030204" pitchFamily="34" charset="0"/>
                <a:cs typeface="Arial" panose="020B0604020202020204" pitchFamily="34" charset="0"/>
              </a:rPr>
              <a:t>Nestboxes</a:t>
            </a:r>
            <a:r>
              <a:rPr lang="en-US" sz="1000" b="1">
                <a:latin typeface="Calibri" panose="020F0502020204030204" pitchFamily="34" charset="0"/>
                <a:ea typeface="Calibri" panose="020F0502020204030204" pitchFamily="34" charset="0"/>
                <a:cs typeface="Arial" panose="020B0604020202020204" pitchFamily="34" charset="0"/>
              </a:rPr>
              <a:t> / Monitoring</a:t>
            </a:r>
            <a:endParaRPr lang="en-US" sz="1100">
              <a:latin typeface="Calibri" panose="020F0502020204030204" pitchFamily="34" charset="0"/>
              <a:ea typeface="Calibri" panose="020F0502020204030204" pitchFamily="34" charset="0"/>
              <a:cs typeface="Arial" panose="020B0604020202020204" pitchFamily="34" charset="0"/>
            </a:endParaRPr>
          </a:p>
          <a:p>
            <a:pPr>
              <a:buFontTx/>
              <a:buChar char="•"/>
              <a:defRPr/>
            </a:pPr>
            <a:r>
              <a:rPr lang="en-US" sz="1000">
                <a:latin typeface="Calibri" panose="020F0502020204030204" pitchFamily="34" charset="0"/>
                <a:ea typeface="Calibri" panose="020F0502020204030204" pitchFamily="34" charset="0"/>
                <a:cs typeface="Arial" panose="020B0604020202020204" pitchFamily="34" charset="0"/>
                <a:hlinkClick r:id="rId2"/>
              </a:rPr>
              <a:t>www.nestwatch.org</a:t>
            </a:r>
            <a:r>
              <a:rPr lang="en-US" sz="1000">
                <a:latin typeface="Calibri" panose="020F0502020204030204" pitchFamily="34" charset="0"/>
                <a:ea typeface="Calibri" panose="020F0502020204030204" pitchFamily="34" charset="0"/>
                <a:cs typeface="Arial" panose="020B0604020202020204" pitchFamily="34" charset="0"/>
              </a:rPr>
              <a:t> </a:t>
            </a:r>
            <a:endParaRPr lang="en-US" sz="1100">
              <a:latin typeface="Calibri" panose="020F0502020204030204" pitchFamily="34" charset="0"/>
              <a:ea typeface="Calibri" panose="020F0502020204030204" pitchFamily="34" charset="0"/>
              <a:cs typeface="Times New Roman" panose="02020603050405020304" pitchFamily="18" charset="0"/>
            </a:endParaRPr>
          </a:p>
          <a:p>
            <a:pPr>
              <a:buFontTx/>
              <a:buChar char="•"/>
              <a:defRPr/>
            </a:pPr>
            <a:r>
              <a:rPr lang="en-US" sz="1000">
                <a:latin typeface="Calibri" panose="020F0502020204030204" pitchFamily="34" charset="0"/>
                <a:ea typeface="Calibri" panose="020F0502020204030204" pitchFamily="34" charset="0"/>
                <a:cs typeface="Arial" panose="020B0604020202020204" pitchFamily="34" charset="0"/>
              </a:rPr>
              <a:t>Identification of nest</a:t>
            </a:r>
            <a:endParaRPr lang="en-US" sz="1100">
              <a:latin typeface="Calibri" panose="020F0502020204030204" pitchFamily="34" charset="0"/>
            </a:endParaRPr>
          </a:p>
          <a:p>
            <a:pPr>
              <a:defRPr/>
            </a:pPr>
            <a:endParaRPr lang="en-US">
              <a:latin typeface="Calibri" panose="020F0502020204030204" pitchFamily="34" charset="0"/>
            </a:endParaRPr>
          </a:p>
        </p:txBody>
      </p:sp>
    </p:spTree>
    <p:extLst>
      <p:ext uri="{BB962C8B-B14F-4D97-AF65-F5344CB8AC3E}">
        <p14:creationId xmlns:p14="http://schemas.microsoft.com/office/powerpoint/2010/main" val="343302174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41924EF-F151-465B-9F03-FA88B903CB5E}" type="datetimeFigureOut">
              <a:rPr lang="en-US" smtClean="0"/>
              <a:pPr>
                <a:defRPr/>
              </a:pPr>
              <a:t>8/18/2023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CD2E9AA-7205-4343-A9B0-2EBF5CC8D35C}" type="slidenum">
              <a:rPr lang="en-US" altLang="en-US" smtClean="0"/>
              <a:pPr>
                <a:defRPr/>
              </a:pPr>
              <a:t>‹#›</a:t>
            </a:fld>
            <a:endParaRPr lang="en-US" altLang="en-US"/>
          </a:p>
        </p:txBody>
      </p:sp>
    </p:spTree>
    <p:extLst>
      <p:ext uri="{BB962C8B-B14F-4D97-AF65-F5344CB8AC3E}">
        <p14:creationId xmlns:p14="http://schemas.microsoft.com/office/powerpoint/2010/main" val="2576396790"/>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77965" y="6296615"/>
            <a:ext cx="2505996" cy="365125"/>
          </a:xfrm>
        </p:spPr>
        <p:txBody>
          <a:bodyPr/>
          <a:lstStyle/>
          <a:p>
            <a:pPr>
              <a:defRPr/>
            </a:pPr>
            <a:fld id="{11BC47EA-854A-4EB9-ABCE-0B63971F51CB}" type="datetimeFigureOut">
              <a:rPr lang="en-US" smtClean="0"/>
              <a:pPr>
                <a:defRPr/>
              </a:pPr>
              <a:t>8/18/2023</a:t>
            </a:fld>
            <a:endParaRPr lang="en-US"/>
          </a:p>
        </p:txBody>
      </p:sp>
      <p:sp>
        <p:nvSpPr>
          <p:cNvPr id="5" name="Footer Placeholder 4"/>
          <p:cNvSpPr>
            <a:spLocks noGrp="1"/>
          </p:cNvSpPr>
          <p:nvPr>
            <p:ph type="ftr" sz="quarter" idx="11"/>
          </p:nvPr>
        </p:nvSpPr>
        <p:spPr>
          <a:xfrm>
            <a:off x="2933699" y="6296615"/>
            <a:ext cx="5959577" cy="365125"/>
          </a:xfrm>
        </p:spPr>
        <p:txBody>
          <a:bodyPr/>
          <a:lstStyle/>
          <a:p>
            <a:pPr>
              <a:defRPr/>
            </a:pPr>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pPr>
              <a:defRPr/>
            </a:pPr>
            <a:fld id="{E05968FB-478D-4938-B80B-C3EB9A88E4D3}" type="slidenum">
              <a:rPr lang="en-US" altLang="en-US" smtClean="0"/>
              <a:pPr>
                <a:defRPr/>
              </a:pPr>
              <a:t>‹#›</a:t>
            </a:fld>
            <a:endParaRPr lang="en-US" altLang="en-US"/>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28284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FE0A4713-C3D8-4A7F-BA75-E2F945C5C72A}" type="datetimeFigureOut">
              <a:rPr lang="en-US" smtClean="0"/>
              <a:pPr>
                <a:defRPr/>
              </a:pPr>
              <a:t>8/18/2023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90001DA-1BC9-4710-AC61-8C325726E7B3}" type="slidenum">
              <a:rPr lang="en-US" altLang="en-US" smtClean="0"/>
              <a:pPr>
                <a:defRPr/>
              </a:pPr>
              <a:t>‹#›</a:t>
            </a:fld>
            <a:endParaRPr lang="en-US" altLang="en-US"/>
          </a:p>
        </p:txBody>
      </p:sp>
    </p:spTree>
    <p:extLst>
      <p:ext uri="{BB962C8B-B14F-4D97-AF65-F5344CB8AC3E}">
        <p14:creationId xmlns:p14="http://schemas.microsoft.com/office/powerpoint/2010/main" val="291379327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pPr>
              <a:defRPr/>
            </a:pPr>
            <a:fld id="{F31894A2-D087-4D2B-8D44-D3654A784C21}" type="datetimeFigureOut">
              <a:rPr lang="en-US" smtClean="0"/>
              <a:pPr>
                <a:defRPr/>
              </a:pPr>
              <a:t>8/18/2023</a:t>
            </a:fld>
            <a:endParaRPr lang="en-US"/>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pPr>
              <a:defRPr/>
            </a:pPr>
            <a:endParaRPr lang="en-US"/>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pPr>
              <a:defRPr/>
            </a:pPr>
            <a:fld id="{A6E01018-3CA1-46E8-A60F-65416E4468B1}" type="slidenum">
              <a:rPr lang="en-US" altLang="en-US" smtClean="0"/>
              <a:pPr>
                <a:defRPr/>
              </a:pPr>
              <a:t>‹#›</a:t>
            </a:fld>
            <a:endParaRPr lang="en-US" altLang="en-US"/>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566743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33699"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73BEB6F3-323F-4243-AD90-5D79E06E1378}" type="datetimeFigureOut">
              <a:rPr lang="en-US" smtClean="0"/>
              <a:pPr>
                <a:defRPr/>
              </a:pPr>
              <a:t>8/18/2023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6DFAA11-11DD-4040-929A-45C5A26CDA5D}" type="slidenum">
              <a:rPr lang="en-US" altLang="en-US" smtClean="0"/>
              <a:pPr>
                <a:defRPr/>
              </a:pPr>
              <a:t>‹#›</a:t>
            </a:fld>
            <a:endParaRPr lang="en-US" altLang="en-US"/>
          </a:p>
        </p:txBody>
      </p:sp>
    </p:spTree>
    <p:extLst>
      <p:ext uri="{BB962C8B-B14F-4D97-AF65-F5344CB8AC3E}">
        <p14:creationId xmlns:p14="http://schemas.microsoft.com/office/powerpoint/2010/main" val="146619120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CF108DDB-99D7-49C0-9470-BD22586872E5}" type="datetimeFigureOut">
              <a:rPr lang="en-US" smtClean="0"/>
              <a:pPr>
                <a:defRPr/>
              </a:pPr>
              <a:t>8/18/2023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0513F2A-B4C1-45F7-B818-1DB7989FF962}" type="slidenum">
              <a:rPr lang="en-US" altLang="en-US" smtClean="0"/>
              <a:pPr>
                <a:defRPr/>
              </a:pPr>
              <a:t>‹#›</a:t>
            </a:fld>
            <a:endParaRPr lang="en-US" altLang="en-US"/>
          </a:p>
        </p:txBody>
      </p:sp>
    </p:spTree>
    <p:extLst>
      <p:ext uri="{BB962C8B-B14F-4D97-AF65-F5344CB8AC3E}">
        <p14:creationId xmlns:p14="http://schemas.microsoft.com/office/powerpoint/2010/main" val="361682682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639880B1-9692-43D1-9FBA-D8492C02EF10}" type="datetimeFigureOut">
              <a:rPr lang="en-US" smtClean="0"/>
              <a:pPr>
                <a:defRPr/>
              </a:pPr>
              <a:t>8/18/2023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9178FC1-5043-4628-9A6C-A808610F082F}" type="slidenum">
              <a:rPr lang="en-US" altLang="en-US" smtClean="0"/>
              <a:pPr>
                <a:defRPr/>
              </a:pPr>
              <a:t>‹#›</a:t>
            </a:fld>
            <a:endParaRPr lang="en-US" altLang="en-US"/>
          </a:p>
        </p:txBody>
      </p:sp>
    </p:spTree>
    <p:extLst>
      <p:ext uri="{BB962C8B-B14F-4D97-AF65-F5344CB8AC3E}">
        <p14:creationId xmlns:p14="http://schemas.microsoft.com/office/powerpoint/2010/main" val="22384199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17C1AAF-3924-4325-AF1A-B778F8160A7E}" type="datetimeFigureOut">
              <a:rPr lang="en-US" smtClean="0"/>
              <a:pPr>
                <a:defRPr/>
              </a:pPr>
              <a:t>8/18/2023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533400" y="685800"/>
            <a:ext cx="1884348" cy="604269"/>
          </a:xfrm>
        </p:spPr>
        <p:txBody>
          <a:bodyPr/>
          <a:lstStyle/>
          <a:p>
            <a:pPr>
              <a:defRPr/>
            </a:pPr>
            <a:fld id="{0F89F57B-94B1-4B15-9916-2DCA4B33F6E2}" type="slidenum">
              <a:rPr lang="en-US" altLang="en-US" smtClean="0"/>
              <a:pPr>
                <a:defRPr/>
              </a:pPr>
              <a:t>‹#›</a:t>
            </a:fld>
            <a:endParaRPr lang="en-US" altLang="en-US"/>
          </a:p>
        </p:txBody>
      </p:sp>
      <p:sp>
        <p:nvSpPr>
          <p:cNvPr id="9" name="Content Placeholder 8"/>
          <p:cNvSpPr>
            <a:spLocks noGrp="1"/>
          </p:cNvSpPr>
          <p:nvPr>
            <p:ph sz="quarter" idx="13"/>
          </p:nvPr>
        </p:nvSpPr>
        <p:spPr>
          <a:xfrm>
            <a:off x="4876800" y="2286000"/>
            <a:ext cx="914400" cy="914400"/>
          </a:xfrm>
        </p:spPr>
        <p:txBody>
          <a:bodyPr/>
          <a:lstStyle/>
          <a:p>
            <a:pPr lvl="0"/>
            <a:endParaRPr lang="en-US"/>
          </a:p>
        </p:txBody>
      </p:sp>
    </p:spTree>
    <p:extLst>
      <p:ext uri="{BB962C8B-B14F-4D97-AF65-F5344CB8AC3E}">
        <p14:creationId xmlns:p14="http://schemas.microsoft.com/office/powerpoint/2010/main" val="119121691"/>
      </p:ext>
    </p:extLst>
  </p:cSld>
  <p:clrMapOvr>
    <a:overrideClrMapping bg1="dk1" tx1="lt1" bg2="dk2" tx2="lt2" accent1="accent1" accent2="accent2" accent3="accent3" accent4="accent4" accent5="accent5" accent6="accent6" hlink="hlink" folHlink="folHlink"/>
  </p:clrMapOvr>
  <p:transition spd="slow">
    <p:wipe/>
  </p:transition>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17C1AAF-3924-4325-AF1A-B778F8160A7E}" type="datetimeFigureOut">
              <a:rPr lang="en-US" smtClean="0"/>
              <a:pPr>
                <a:defRPr/>
              </a:pPr>
              <a:t>8/18/2023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0F89F57B-94B1-4B15-9916-2DCA4B33F6E2}" type="slidenum">
              <a:rPr lang="en-US" altLang="en-US" smtClean="0"/>
              <a:pPr>
                <a:defRPr/>
              </a:pPr>
              <a:t>‹#›</a:t>
            </a:fld>
            <a:endParaRPr lang="en-US" altLang="en-US"/>
          </a:p>
        </p:txBody>
      </p:sp>
    </p:spTree>
    <p:extLst>
      <p:ext uri="{BB962C8B-B14F-4D97-AF65-F5344CB8AC3E}">
        <p14:creationId xmlns:p14="http://schemas.microsoft.com/office/powerpoint/2010/main" val="1091929717"/>
      </p:ext>
    </p:extLst>
  </p:cSld>
  <p:clrMapOvr>
    <a:masterClrMapping/>
  </p:clrMapOvr>
  <p:transition spd="slow">
    <p:wipe/>
  </p:transition>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pPr>
              <a:defRPr/>
            </a:pPr>
            <a:fld id="{8343B69D-A8E5-437D-A826-AF168AA77641}" type="datetimeFigureOut">
              <a:rPr lang="en-US" smtClean="0"/>
              <a:pPr>
                <a:defRPr/>
              </a:pPr>
              <a:t>8/18/2023</a:t>
            </a:fld>
            <a:endParaRPr lang="en-US"/>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pPr>
              <a:defRPr/>
            </a:pPr>
            <a:endParaRPr lang="en-US"/>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pPr>
              <a:defRPr/>
            </a:pPr>
            <a:fld id="{94FA5FFF-5417-4B6E-AE95-94F04D393A6E}" type="slidenum">
              <a:rPr lang="en-US" altLang="en-US" smtClean="0"/>
              <a:pPr>
                <a:defRPr/>
              </a:pPr>
              <a:t>‹#›</a:t>
            </a:fld>
            <a:endParaRPr lang="en-US" altLang="en-US"/>
          </a:p>
        </p:txBody>
      </p:sp>
    </p:spTree>
    <p:extLst>
      <p:ext uri="{BB962C8B-B14F-4D97-AF65-F5344CB8AC3E}">
        <p14:creationId xmlns:p14="http://schemas.microsoft.com/office/powerpoint/2010/main" val="965415634"/>
      </p:ext>
    </p:extLst>
  </p:cSld>
  <p:clrMapOvr>
    <a:masterClrMapping/>
  </p:clrMapOvr>
  <p:transition spd="slow">
    <p:wipe/>
  </p:transition>
  <p:extLst>
    <p:ext uri="{DCECCB84-F9BA-43D5-87BE-67443E8EF086}">
      <p15:sldGuideLst xmlns:p15="http://schemas.microsoft.com/office/powerpoint/2012/main">
        <p15:guide id="1" pos="540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bg1"/>
                </a:solidFill>
                <a:latin typeface="+mj-lt"/>
              </a:defRPr>
            </a:lvl1pPr>
          </a:lstStyle>
          <a:p>
            <a:pPr>
              <a:defRPr/>
            </a:pPr>
            <a:fld id="{9AC1C500-B0C5-469A-879C-4D1388C8357D}" type="datetimeFigureOut">
              <a:rPr lang="en-US" smtClean="0"/>
              <a:pPr>
                <a:defRPr/>
              </a:pPr>
              <a:t>8/18/2023</a:t>
            </a:fld>
            <a:endParaRPr lang="en-US"/>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bg1"/>
                </a:solidFill>
                <a:latin typeface="+mj-lt"/>
              </a:defRPr>
            </a:lvl1pPr>
          </a:lstStyle>
          <a:p>
            <a:pPr>
              <a:defRPr/>
            </a:pPr>
            <a:endParaRPr lang="en-US"/>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bg1"/>
                </a:solidFill>
                <a:latin typeface="+mj-lt"/>
              </a:defRPr>
            </a:lvl1pPr>
          </a:lstStyle>
          <a:p>
            <a:pPr>
              <a:defRPr/>
            </a:pPr>
            <a:fld id="{5E0E4BF2-0F09-48FB-AFF7-96D042983E49}" type="slidenum">
              <a:rPr lang="en-US" altLang="en-US" smtClean="0"/>
              <a:pPr>
                <a:defRPr/>
              </a:pPr>
              <a:t>‹#›</a:t>
            </a:fld>
            <a:endParaRPr lang="en-US" altLang="en-US"/>
          </a:p>
        </p:txBody>
      </p:sp>
    </p:spTree>
    <p:extLst>
      <p:ext uri="{BB962C8B-B14F-4D97-AF65-F5344CB8AC3E}">
        <p14:creationId xmlns:p14="http://schemas.microsoft.com/office/powerpoint/2010/main" val="2975582482"/>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6" r:id="rId8"/>
    <p:sldLayoutId id="2147484112" r:id="rId9"/>
    <p:sldLayoutId id="2147484113" r:id="rId10"/>
    <p:sldLayoutId id="2147484114" r:id="rId11"/>
    <p:sldLayoutId id="2147484115" r:id="rId12"/>
  </p:sldLayoutIdLst>
  <p:transition spd="slow">
    <p:wipe/>
  </p:transition>
  <p:txStyles>
    <p:titleStyle>
      <a:lvl1pPr algn="l" defTabSz="914400" rtl="0" eaLnBrk="1" latinLnBrk="0" hangingPunct="1">
        <a:lnSpc>
          <a:spcPct val="99000"/>
        </a:lnSpc>
        <a:spcBef>
          <a:spcPct val="0"/>
        </a:spcBef>
        <a:buNone/>
        <a:defRPr sz="4400" kern="1200">
          <a:solidFill>
            <a:schemeClr val="bg1"/>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bg1"/>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bg1"/>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bg1"/>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bg1"/>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bg1"/>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145.jpeg"/><Relationship Id="rId4" Type="http://schemas.openxmlformats.org/officeDocument/2006/relationships/image" Target="../media/image144.jpeg"/></Relationships>
</file>

<file path=ppt/slides/_rels/slide10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1.xml"/><Relationship Id="rId1" Type="http://schemas.openxmlformats.org/officeDocument/2006/relationships/slideLayout" Target="../slideLayouts/slideLayout7.xml"/><Relationship Id="rId5" Type="http://schemas.openxmlformats.org/officeDocument/2006/relationships/image" Target="../media/image148.jpeg"/><Relationship Id="rId4" Type="http://schemas.openxmlformats.org/officeDocument/2006/relationships/image" Target="../media/image147.jpeg"/></Relationships>
</file>

<file path=ppt/slides/_rels/slide10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02.xml"/><Relationship Id="rId1" Type="http://schemas.openxmlformats.org/officeDocument/2006/relationships/slideLayout" Target="../slideLayouts/slideLayout7.xml"/><Relationship Id="rId5" Type="http://schemas.openxmlformats.org/officeDocument/2006/relationships/image" Target="../media/image151.jpeg"/><Relationship Id="rId4" Type="http://schemas.openxmlformats.org/officeDocument/2006/relationships/image" Target="../media/image150.jpeg"/></Relationships>
</file>

<file path=ppt/slides/_rels/slide10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4.xml"/><Relationship Id="rId1" Type="http://schemas.openxmlformats.org/officeDocument/2006/relationships/slideLayout" Target="../slideLayouts/slideLayout7.xml"/><Relationship Id="rId5" Type="http://schemas.openxmlformats.org/officeDocument/2006/relationships/image" Target="../media/image155.jpeg"/><Relationship Id="rId4" Type="http://schemas.openxmlformats.org/officeDocument/2006/relationships/image" Target="../media/image154.jpeg"/></Relationships>
</file>

<file path=ppt/slides/_rels/slide10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6.xml"/><Relationship Id="rId1" Type="http://schemas.openxmlformats.org/officeDocument/2006/relationships/slideLayout" Target="../slideLayouts/slideLayout7.xml"/><Relationship Id="rId5" Type="http://schemas.openxmlformats.org/officeDocument/2006/relationships/image" Target="../media/image162.jpeg"/><Relationship Id="rId4" Type="http://schemas.openxmlformats.org/officeDocument/2006/relationships/image" Target="../media/image161.jpeg"/></Relationships>
</file>

<file path=ppt/slides/_rels/slide11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07.xml"/><Relationship Id="rId1" Type="http://schemas.openxmlformats.org/officeDocument/2006/relationships/slideLayout" Target="../slideLayouts/slideLayout7.xml"/><Relationship Id="rId5" Type="http://schemas.openxmlformats.org/officeDocument/2006/relationships/image" Target="../media/image165.jpeg"/><Relationship Id="rId4" Type="http://schemas.openxmlformats.org/officeDocument/2006/relationships/image" Target="../media/image164.jpeg"/></Relationships>
</file>

<file path=ppt/slides/_rels/slide11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8.xml"/><Relationship Id="rId1" Type="http://schemas.openxmlformats.org/officeDocument/2006/relationships/slideLayout" Target="../slideLayouts/slideLayout7.xml"/><Relationship Id="rId5" Type="http://schemas.openxmlformats.org/officeDocument/2006/relationships/image" Target="../media/image168.jpeg"/><Relationship Id="rId4" Type="http://schemas.openxmlformats.org/officeDocument/2006/relationships/image" Target="../media/image167.jpeg"/></Relationships>
</file>

<file path=ppt/slides/_rels/slide11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9.xml"/><Relationship Id="rId1" Type="http://schemas.openxmlformats.org/officeDocument/2006/relationships/slideLayout" Target="../slideLayouts/slideLayout7.xml"/><Relationship Id="rId5" Type="http://schemas.openxmlformats.org/officeDocument/2006/relationships/image" Target="../media/image171.jpeg"/><Relationship Id="rId4" Type="http://schemas.openxmlformats.org/officeDocument/2006/relationships/image" Target="../media/image170.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microsoft.com/office/2007/relationships/hdphoto" Target="../media/hdphoto10.wdp"/></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9.png"/><Relationship Id="rId5" Type="http://schemas.openxmlformats.org/officeDocument/2006/relationships/image" Target="../media/image174.jpeg"/><Relationship Id="rId4" Type="http://schemas.openxmlformats.org/officeDocument/2006/relationships/notesSlide" Target="../notesSlides/notesSlide1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hyperlink" Target="mailto:execs@txblues.org"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5.jpe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72.png"/><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microsoft.com/office/2007/relationships/hdphoto" Target="../media/hdphoto7.wdp"/></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microsoft.com/office/2007/relationships/hdphoto" Target="../media/hdphoto8.wdp"/></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7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7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microsoft.com/office/2007/relationships/hdphoto" Target="../media/hdphoto9.wdp"/></Relationships>
</file>

<file path=ppt/slides/_rels/slide7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8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8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8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9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9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9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9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customXml" Target="../ink/ink1.xml"/><Relationship Id="rId4" Type="http://schemas.openxmlformats.org/officeDocument/2006/relationships/image" Target="../media/image136.jpeg"/></Relationships>
</file>

<file path=ppt/slides/_rels/slide9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9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15400" y="849868"/>
            <a:ext cx="2971800" cy="338554"/>
          </a:xfrm>
          <a:prstGeom prst="rect">
            <a:avLst/>
          </a:prstGeom>
          <a:noFill/>
        </p:spPr>
        <p:txBody>
          <a:bodyPr wrap="square" rtlCol="0">
            <a:spAutoFit/>
          </a:bodyPr>
          <a:lstStyle/>
          <a:p>
            <a:pPr algn="r"/>
            <a:r>
              <a:rPr lang="en-US" sz="1600" b="1">
                <a:solidFill>
                  <a:schemeClr val="bg1"/>
                </a:solidFill>
              </a:rPr>
              <a:t>© Texas Bluebird Society</a:t>
            </a:r>
          </a:p>
        </p:txBody>
      </p:sp>
      <p:sp>
        <p:nvSpPr>
          <p:cNvPr id="2" name="TextBox 1"/>
          <p:cNvSpPr txBox="1"/>
          <p:nvPr/>
        </p:nvSpPr>
        <p:spPr>
          <a:xfrm flipH="1">
            <a:off x="7162799" y="76200"/>
            <a:ext cx="5334001" cy="769441"/>
          </a:xfrm>
          <a:prstGeom prst="rect">
            <a:avLst/>
          </a:prstGeom>
          <a:noFill/>
        </p:spPr>
        <p:txBody>
          <a:bodyPr wrap="square" rtlCol="0">
            <a:spAutoFit/>
          </a:bodyPr>
          <a:lstStyle/>
          <a:p>
            <a:pPr algn="ctr"/>
            <a:r>
              <a:rPr lang="en-US" sz="4400" b="1">
                <a:solidFill>
                  <a:schemeClr val="bg1"/>
                </a:solidFill>
              </a:rPr>
              <a:t>Bluebird Basics</a:t>
            </a:r>
          </a:p>
        </p:txBody>
      </p:sp>
      <p:sp>
        <p:nvSpPr>
          <p:cNvPr id="5" name="TextBox 4"/>
          <p:cNvSpPr txBox="1"/>
          <p:nvPr/>
        </p:nvSpPr>
        <p:spPr>
          <a:xfrm>
            <a:off x="838200" y="4800600"/>
            <a:ext cx="4038600" cy="646331"/>
          </a:xfrm>
          <a:prstGeom prst="rect">
            <a:avLst/>
          </a:prstGeom>
          <a:noFill/>
        </p:spPr>
        <p:txBody>
          <a:bodyPr wrap="square" rtlCol="0">
            <a:spAutoFit/>
          </a:bodyPr>
          <a:lstStyle/>
          <a:p>
            <a:r>
              <a:rPr lang="en-US">
                <a:solidFill>
                  <a:schemeClr val="tx2"/>
                </a:solidFill>
              </a:rPr>
              <a:t>Basic presentation available at http://SHARE.txblues.org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293" y="0"/>
            <a:ext cx="6858000" cy="6858000"/>
          </a:xfrm>
          <a:prstGeom prst="rect">
            <a:avLst/>
          </a:prstGeom>
        </p:spPr>
      </p:pic>
      <p:sp>
        <p:nvSpPr>
          <p:cNvPr id="6" name="Rectangle 5"/>
          <p:cNvSpPr/>
          <p:nvPr/>
        </p:nvSpPr>
        <p:spPr>
          <a:xfrm>
            <a:off x="699511" y="845641"/>
            <a:ext cx="4075155" cy="769441"/>
          </a:xfrm>
          <a:prstGeom prst="rect">
            <a:avLst/>
          </a:prstGeom>
        </p:spPr>
        <p:txBody>
          <a:bodyPr wrap="none">
            <a:spAutoFit/>
          </a:bodyPr>
          <a:lstStyle/>
          <a:p>
            <a:pPr algn="ctr"/>
            <a:r>
              <a:rPr lang="en-US" sz="4400"/>
              <a:t>Bluebird Basics</a:t>
            </a:r>
          </a:p>
        </p:txBody>
      </p:sp>
      <p:sp>
        <p:nvSpPr>
          <p:cNvPr id="7" name="TextBox 6"/>
          <p:cNvSpPr txBox="1"/>
          <p:nvPr/>
        </p:nvSpPr>
        <p:spPr>
          <a:xfrm>
            <a:off x="836280" y="5737608"/>
            <a:ext cx="3217520" cy="338554"/>
          </a:xfrm>
          <a:prstGeom prst="rect">
            <a:avLst/>
          </a:prstGeom>
          <a:noFill/>
        </p:spPr>
        <p:txBody>
          <a:bodyPr wrap="square" lIns="91440" tIns="45720" rIns="91440" bIns="45720" rtlCol="0" anchor="t">
            <a:spAutoFit/>
          </a:bodyPr>
          <a:lstStyle/>
          <a:p>
            <a:pPr algn="r"/>
            <a:r>
              <a:rPr lang="en-US" sz="1600" b="1">
                <a:latin typeface="Arial"/>
                <a:cs typeface="Arial"/>
              </a:rPr>
              <a:t>© Texas Bluebird Society 2023 </a:t>
            </a:r>
          </a:p>
        </p:txBody>
      </p:sp>
      <p:sp>
        <p:nvSpPr>
          <p:cNvPr id="10" name="TextBox 9">
            <a:extLst>
              <a:ext uri="{FF2B5EF4-FFF2-40B4-BE49-F238E27FC236}">
                <a16:creationId xmlns:a16="http://schemas.microsoft.com/office/drawing/2014/main" id="{CF326AF7-40EB-2212-F573-B7F3E6BC348C}"/>
              </a:ext>
            </a:extLst>
          </p:cNvPr>
          <p:cNvSpPr txBox="1"/>
          <p:nvPr/>
        </p:nvSpPr>
        <p:spPr>
          <a:xfrm>
            <a:off x="1221153" y="6330461"/>
            <a:ext cx="26474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Last Updated: 8/18/23</a:t>
            </a:r>
            <a:endParaRPr lang="en-US"/>
          </a:p>
        </p:txBody>
      </p:sp>
    </p:spTree>
    <p:extLst>
      <p:ext uri="{BB962C8B-B14F-4D97-AF65-F5344CB8AC3E}">
        <p14:creationId xmlns:p14="http://schemas.microsoft.com/office/powerpoint/2010/main" val="1031896489"/>
      </p:ext>
    </p:extLst>
  </p:cSld>
  <p:clrMapOvr>
    <a:masterClrMapping/>
  </p:clrMapOvr>
  <p:transition spd="med">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244" y="0"/>
            <a:ext cx="10289512" cy="6858000"/>
          </a:xfrm>
          <a:prstGeom prst="rect">
            <a:avLst/>
          </a:prstGeom>
        </p:spPr>
      </p:pic>
    </p:spTree>
    <p:extLst>
      <p:ext uri="{BB962C8B-B14F-4D97-AF65-F5344CB8AC3E}">
        <p14:creationId xmlns:p14="http://schemas.microsoft.com/office/powerpoint/2010/main" val="2623546669"/>
      </p:ext>
    </p:extLst>
  </p:cSld>
  <p:clrMapOvr>
    <a:masterClrMapping/>
  </p:clrMapOvr>
  <p:transition spd="slow">
    <p:wip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550" y="317500"/>
            <a:ext cx="12192000" cy="707886"/>
          </a:xfrm>
          <a:prstGeom prst="rect">
            <a:avLst/>
          </a:prstGeom>
          <a:noFill/>
        </p:spPr>
        <p:txBody>
          <a:bodyPr wrap="square" rtlCol="0">
            <a:spAutoFit/>
          </a:bodyPr>
          <a:lstStyle/>
          <a:p>
            <a:pPr algn="ctr"/>
            <a:r>
              <a:rPr lang="en-US" sz="4000">
                <a:latin typeface="Calibri" panose="020F0502020204030204" pitchFamily="34" charset="0"/>
                <a:cs typeface="Calibri" panose="020F0502020204030204" pitchFamily="34" charset="0"/>
              </a:rPr>
              <a:t>Blowflies are NOT a problem in Texas.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761" y="1539240"/>
            <a:ext cx="7103579" cy="5318760"/>
          </a:xfrm>
          <a:prstGeom prst="rect">
            <a:avLst/>
          </a:prstGeom>
        </p:spPr>
      </p:pic>
    </p:spTree>
    <p:extLst>
      <p:ext uri="{BB962C8B-B14F-4D97-AF65-F5344CB8AC3E}">
        <p14:creationId xmlns:p14="http://schemas.microsoft.com/office/powerpoint/2010/main" val="3720009531"/>
      </p:ext>
    </p:extLst>
  </p:cSld>
  <p:clrMapOvr>
    <a:masterClrMapping/>
  </p:clrMapOvr>
  <p:transition spd="slow" advTm="5000">
    <p:wip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55600"/>
            <a:ext cx="6832600" cy="2000548"/>
          </a:xfrm>
          <a:prstGeom prst="rect">
            <a:avLst/>
          </a:prstGeom>
          <a:noFill/>
        </p:spPr>
        <p:txBody>
          <a:bodyPr wrap="square" rtlCol="0">
            <a:spAutoFit/>
          </a:bodyPr>
          <a:lstStyle/>
          <a:p>
            <a:pPr algn="ctr"/>
            <a:r>
              <a:rPr lang="en-US" sz="4400">
                <a:latin typeface="Calibri" panose="020F0502020204030204" pitchFamily="34" charset="0"/>
                <a:cs typeface="Calibri" panose="020F0502020204030204" pitchFamily="34" charset="0"/>
              </a:rPr>
              <a:t>Manmade hazard:</a:t>
            </a:r>
          </a:p>
          <a:p>
            <a:pPr algn="ctr"/>
            <a:r>
              <a:rPr lang="en-US" sz="4000">
                <a:latin typeface="Calibri" panose="020F0502020204030204" pitchFamily="34" charset="0"/>
                <a:cs typeface="Calibri" panose="020F0502020204030204" pitchFamily="34" charset="0"/>
              </a:rPr>
              <a:t>You can prevent deaths.</a:t>
            </a:r>
          </a:p>
          <a:p>
            <a:endParaRPr lang="en-US" sz="4000"/>
          </a:p>
        </p:txBody>
      </p:sp>
      <p:sp>
        <p:nvSpPr>
          <p:cNvPr id="5" name="TextBox 4"/>
          <p:cNvSpPr txBox="1"/>
          <p:nvPr/>
        </p:nvSpPr>
        <p:spPr>
          <a:xfrm>
            <a:off x="939800" y="2237045"/>
            <a:ext cx="5638800" cy="3662541"/>
          </a:xfrm>
          <a:prstGeom prst="rect">
            <a:avLst/>
          </a:prstGeom>
          <a:noFill/>
        </p:spPr>
        <p:txBody>
          <a:bodyPr wrap="square" rtlCol="0">
            <a:spAutoFit/>
          </a:bodyPr>
          <a:lstStyle/>
          <a:p>
            <a:r>
              <a:rPr lang="en-US" sz="4000">
                <a:latin typeface="Calibri" panose="020F0502020204030204" pitchFamily="34" charset="0"/>
                <a:cs typeface="Calibri" panose="020F0502020204030204" pitchFamily="34" charset="0"/>
              </a:rPr>
              <a:t>Nestlings trapped in vertical pipes perish. </a:t>
            </a:r>
          </a:p>
          <a:p>
            <a:endParaRPr lang="en-US" sz="4000">
              <a:latin typeface="Calibri" panose="020F0502020204030204" pitchFamily="34" charset="0"/>
              <a:cs typeface="Calibri" panose="020F0502020204030204" pitchFamily="34" charset="0"/>
            </a:endParaRPr>
          </a:p>
          <a:p>
            <a:r>
              <a:rPr lang="en-US" sz="4000">
                <a:latin typeface="Calibri" panose="020F0502020204030204" pitchFamily="34" charset="0"/>
                <a:cs typeface="Calibri" panose="020F0502020204030204" pitchFamily="34" charset="0"/>
              </a:rPr>
              <a:t>Cover open vertical pipes to prevent this tragedy. </a:t>
            </a:r>
          </a:p>
          <a:p>
            <a:endParaRPr lang="en-US" sz="320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354998043"/>
      </p:ext>
    </p:extLst>
  </p:cSld>
  <p:clrMapOvr>
    <a:masterClrMapping/>
  </p:clrMapOvr>
  <p:transition spd="slow" advTm="5000">
    <p:wip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ctrTitle"/>
          </p:nvPr>
        </p:nvSpPr>
        <p:spPr>
          <a:xfrm>
            <a:off x="7696200" y="1295400"/>
            <a:ext cx="4038600" cy="4572000"/>
          </a:xfrm>
        </p:spPr>
        <p:txBody>
          <a:bodyPr>
            <a:normAutofit/>
          </a:bodyPr>
          <a:lstStyle/>
          <a:p>
            <a:r>
              <a:rPr lang="en-US" altLang="en-US" sz="6000"/>
              <a:t>Native</a:t>
            </a:r>
            <a:br>
              <a:rPr lang="en-US" altLang="en-US" sz="6000"/>
            </a:br>
            <a:r>
              <a:rPr lang="en-US" altLang="en-US" sz="6000"/>
              <a:t>Secondary Cavity Nesters</a:t>
            </a:r>
          </a:p>
        </p:txBody>
      </p:sp>
    </p:spTree>
  </p:cSld>
  <p:clrMapOvr>
    <a:masterClrMapping/>
  </p:clrMapOvr>
  <p:transition spd="slow" advTm="5000">
    <p:wip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409825"/>
            <a:ext cx="12191999" cy="923330"/>
          </a:xfrm>
          <a:prstGeom prst="rect">
            <a:avLst/>
          </a:prstGeom>
        </p:spPr>
        <p:txBody>
          <a:bodyPr wrap="square">
            <a:spAutoFit/>
          </a:bodyPr>
          <a:lstStyle/>
          <a:p>
            <a:pPr algn="ctr"/>
            <a:r>
              <a:rPr lang="en-US" sz="5400" b="1">
                <a:latin typeface="Calibri" panose="020F0502020204030204" pitchFamily="34" charset="0"/>
                <a:cs typeface="Calibri" panose="020F0502020204030204" pitchFamily="34" charset="0"/>
              </a:rPr>
              <a:t>ALL native birds are desirable.  </a:t>
            </a:r>
          </a:p>
        </p:txBody>
      </p:sp>
    </p:spTree>
    <p:extLst>
      <p:ext uri="{BB962C8B-B14F-4D97-AF65-F5344CB8AC3E}">
        <p14:creationId xmlns:p14="http://schemas.microsoft.com/office/powerpoint/2010/main" val="1262132430"/>
      </p:ext>
    </p:extLst>
  </p:cSld>
  <p:clrMapOvr>
    <a:masterClrMapping/>
  </p:clrMapOvr>
  <p:transition spd="slow" advTm="15000">
    <p:wip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69264"/>
            <a:ext cx="8831338" cy="5888736"/>
          </a:xfrm>
          <a:prstGeom prst="rect">
            <a:avLst/>
          </a:prstGeom>
        </p:spPr>
      </p:pic>
      <p:sp>
        <p:nvSpPr>
          <p:cNvPr id="149507" name="Rectangle 2"/>
          <p:cNvSpPr>
            <a:spLocks noChangeArrowheads="1"/>
          </p:cNvSpPr>
          <p:nvPr/>
        </p:nvSpPr>
        <p:spPr bwMode="auto">
          <a:xfrm>
            <a:off x="-1" y="154162"/>
            <a:ext cx="88207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000">
                <a:cs typeface="Calibri" panose="020F0502020204030204" pitchFamily="34" charset="0"/>
              </a:rPr>
              <a:t>Prothonotary Warbler</a:t>
            </a:r>
          </a:p>
        </p:txBody>
      </p:sp>
      <p:sp>
        <p:nvSpPr>
          <p:cNvPr id="3" name="TextBox 2"/>
          <p:cNvSpPr txBox="1"/>
          <p:nvPr/>
        </p:nvSpPr>
        <p:spPr>
          <a:xfrm>
            <a:off x="123153" y="4524375"/>
            <a:ext cx="3145972" cy="1877437"/>
          </a:xfrm>
          <a:prstGeom prst="rect">
            <a:avLst/>
          </a:prstGeom>
          <a:noFill/>
        </p:spPr>
        <p:txBody>
          <a:bodyPr wrap="square" rtlCol="0">
            <a:spAutoFit/>
          </a:bodyPr>
          <a:lstStyle/>
          <a:p>
            <a:pPr algn="ctr"/>
            <a:r>
              <a:rPr lang="en-US" sz="3600">
                <a:latin typeface="Calibri" panose="020F0502020204030204" pitchFamily="34" charset="0"/>
                <a:cs typeface="Calibri" panose="020F0502020204030204" pitchFamily="34" charset="0"/>
              </a:rPr>
              <a:t>7</a:t>
            </a:r>
            <a:r>
              <a:rPr lang="en-US" sz="3600" baseline="30000">
                <a:latin typeface="Calibri" panose="020F0502020204030204" pitchFamily="34" charset="0"/>
                <a:cs typeface="Calibri" panose="020F0502020204030204" pitchFamily="34" charset="0"/>
              </a:rPr>
              <a:t>th</a:t>
            </a:r>
            <a:endParaRPr lang="en-US" sz="3600">
              <a:latin typeface="Calibri" panose="020F0502020204030204" pitchFamily="34" charset="0"/>
              <a:cs typeface="Calibri" panose="020F0502020204030204" pitchFamily="34" charset="0"/>
            </a:endParaRPr>
          </a:p>
          <a:p>
            <a:pPr algn="ctr"/>
            <a:r>
              <a:rPr lang="en-US" sz="2000" b="1">
                <a:latin typeface="Calibri" panose="020F0502020204030204" pitchFamily="34" charset="0"/>
                <a:cs typeface="Calibri" panose="020F0502020204030204" pitchFamily="34" charset="0"/>
              </a:rPr>
              <a:t>of 63 native cavity-nesting birds in North America</a:t>
            </a:r>
          </a:p>
          <a:p>
            <a:pPr algn="ctr"/>
            <a:endParaRPr lang="en-US" sz="2000" b="1">
              <a:latin typeface="Calibri" panose="020F0502020204030204" pitchFamily="34" charset="0"/>
              <a:cs typeface="Calibri" panose="020F0502020204030204" pitchFamily="34" charset="0"/>
            </a:endParaRPr>
          </a:p>
          <a:p>
            <a:pPr algn="ctr"/>
            <a:r>
              <a:rPr lang="en-US" sz="2000">
                <a:latin typeface="Calibri" panose="020F0502020204030204" pitchFamily="34" charset="0"/>
                <a:cs typeface="Calibri" panose="020F0502020204030204" pitchFamily="34" charset="0"/>
              </a:rPr>
              <a:t>2.1 million</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9018" t="20206" r="15495" b="22701"/>
          <a:stretch/>
        </p:blipFill>
        <p:spPr>
          <a:xfrm>
            <a:off x="8820771" y="3841639"/>
            <a:ext cx="3371229" cy="3016362"/>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30682" t="3268" r="32669" b="22586"/>
          <a:stretch/>
        </p:blipFill>
        <p:spPr>
          <a:xfrm>
            <a:off x="9082330" y="0"/>
            <a:ext cx="2848112" cy="3841639"/>
          </a:xfrm>
          <a:prstGeom prst="rect">
            <a:avLst/>
          </a:prstGeom>
        </p:spPr>
      </p:pic>
    </p:spTree>
    <p:extLst>
      <p:ext uri="{BB962C8B-B14F-4D97-AF65-F5344CB8AC3E}">
        <p14:creationId xmlns:p14="http://schemas.microsoft.com/office/powerpoint/2010/main" val="3234636563"/>
      </p:ext>
    </p:extLst>
  </p:cSld>
  <p:clrMapOvr>
    <a:masterClrMapping/>
  </p:clrMapOvr>
  <p:transition spd="slow" advTm="5000">
    <p:wip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extLst>
              <a:ext uri="{28A0092B-C50C-407E-A947-70E740481C1C}">
                <a14:useLocalDpi xmlns:a14="http://schemas.microsoft.com/office/drawing/2010/main" val="0"/>
              </a:ext>
            </a:extLst>
          </a:blip>
          <a:srcRect r="16507"/>
          <a:stretch/>
        </p:blipFill>
        <p:spPr bwMode="auto">
          <a:xfrm>
            <a:off x="811152" y="680421"/>
            <a:ext cx="5572125" cy="6136464"/>
          </a:xfrm>
          <a:prstGeom prst="rect">
            <a:avLst/>
          </a:prstGeom>
          <a:ln>
            <a:noFill/>
          </a:ln>
          <a:extLst>
            <a:ext uri="{53640926-AAD7-44D8-BBD7-CCE9431645EC}">
              <a14:shadowObscured xmlns:a14="http://schemas.microsoft.com/office/drawing/2010/main"/>
            </a:ext>
          </a:extLst>
        </p:spPr>
      </p:pic>
      <p:sp>
        <p:nvSpPr>
          <p:cNvPr id="147458" name="Rectangle 2"/>
          <p:cNvSpPr>
            <a:spLocks noChangeArrowheads="1"/>
          </p:cNvSpPr>
          <p:nvPr/>
        </p:nvSpPr>
        <p:spPr bwMode="auto">
          <a:xfrm>
            <a:off x="3590939" y="36184"/>
            <a:ext cx="58791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000">
                <a:latin typeface="Arial" panose="020B0604020202020204" pitchFamily="34" charset="0"/>
                <a:cs typeface="Arial" panose="020B0604020202020204" pitchFamily="34" charset="0"/>
              </a:rPr>
              <a:t>Brown-headed Nuthatch</a:t>
            </a:r>
          </a:p>
        </p:txBody>
      </p:sp>
      <p:sp>
        <p:nvSpPr>
          <p:cNvPr id="7" name="TextBox 6"/>
          <p:cNvSpPr txBox="1"/>
          <p:nvPr/>
        </p:nvSpPr>
        <p:spPr>
          <a:xfrm>
            <a:off x="4419600" y="4572000"/>
            <a:ext cx="1676400" cy="1077218"/>
          </a:xfrm>
          <a:prstGeom prst="rect">
            <a:avLst/>
          </a:prstGeom>
          <a:noFill/>
        </p:spPr>
        <p:txBody>
          <a:bodyPr wrap="square" rtlCol="0">
            <a:spAutoFit/>
          </a:bodyPr>
          <a:lstStyle/>
          <a:p>
            <a:pPr algn="ctr"/>
            <a:r>
              <a:rPr lang="en-US" sz="4000">
                <a:solidFill>
                  <a:schemeClr val="bg1"/>
                </a:solidFill>
              </a:rPr>
              <a:t>12</a:t>
            </a:r>
            <a:r>
              <a:rPr lang="en-US" sz="4000" baseline="30000">
                <a:solidFill>
                  <a:schemeClr val="bg1"/>
                </a:solidFill>
              </a:rPr>
              <a:t>th</a:t>
            </a:r>
            <a:endParaRPr lang="en-US" sz="4000">
              <a:solidFill>
                <a:schemeClr val="bg1"/>
              </a:solidFill>
            </a:endParaRPr>
          </a:p>
          <a:p>
            <a:pPr algn="ctr"/>
            <a:r>
              <a:rPr lang="en-US" sz="2400">
                <a:solidFill>
                  <a:schemeClr val="bg1"/>
                </a:solidFill>
              </a:rPr>
              <a:t>1.6 million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711797"/>
            <a:ext cx="2895600" cy="2895600"/>
          </a:xfrm>
          <a:prstGeom prst="rect">
            <a:avLst/>
          </a:prstGeom>
        </p:spPr>
      </p:pic>
      <p:pic>
        <p:nvPicPr>
          <p:cNvPr id="11" name="Picture 10"/>
          <p:cNvPicPr/>
          <p:nvPr/>
        </p:nvPicPr>
        <p:blipFill rotWithShape="1">
          <a:blip r:embed="rId5">
            <a:extLst>
              <a:ext uri="{28A0092B-C50C-407E-A947-70E740481C1C}">
                <a14:useLocalDpi xmlns:a14="http://schemas.microsoft.com/office/drawing/2010/main" val="0"/>
              </a:ext>
            </a:extLst>
          </a:blip>
          <a:srcRect l="8333" t="22499" r="7222" b="19863"/>
          <a:stretch/>
        </p:blipFill>
        <p:spPr bwMode="auto">
          <a:xfrm>
            <a:off x="7551334" y="3732573"/>
            <a:ext cx="3497666" cy="31317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5008636"/>
      </p:ext>
    </p:extLst>
  </p:cSld>
  <p:clrMapOvr>
    <a:masterClrMapping/>
  </p:clrMapOvr>
  <p:transition spd="slow" advTm="5000">
    <p:wip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094750" cy="6858000"/>
          </a:xfrm>
          <a:prstGeom prst="rect">
            <a:avLst/>
          </a:prstGeom>
        </p:spPr>
      </p:pic>
      <p:sp>
        <p:nvSpPr>
          <p:cNvPr id="145411" name="Rectangle 1"/>
          <p:cNvSpPr>
            <a:spLocks noChangeArrowheads="1"/>
          </p:cNvSpPr>
          <p:nvPr/>
        </p:nvSpPr>
        <p:spPr bwMode="auto">
          <a:xfrm>
            <a:off x="6267913" y="103257"/>
            <a:ext cx="50205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000">
                <a:cs typeface="Calibri" panose="020F0502020204030204" pitchFamily="34" charset="0"/>
              </a:rPr>
              <a:t>Black-crested Titmouse</a:t>
            </a:r>
          </a:p>
        </p:txBody>
      </p:sp>
      <p:sp>
        <p:nvSpPr>
          <p:cNvPr id="4" name="TextBox 3"/>
          <p:cNvSpPr txBox="1"/>
          <p:nvPr/>
        </p:nvSpPr>
        <p:spPr>
          <a:xfrm>
            <a:off x="7848600" y="990600"/>
            <a:ext cx="1676400" cy="1077218"/>
          </a:xfrm>
          <a:prstGeom prst="rect">
            <a:avLst/>
          </a:prstGeom>
          <a:noFill/>
        </p:spPr>
        <p:txBody>
          <a:bodyPr wrap="square" rtlCol="0">
            <a:spAutoFit/>
          </a:bodyPr>
          <a:lstStyle/>
          <a:p>
            <a:pPr algn="ctr"/>
            <a:r>
              <a:rPr lang="en-US" sz="4000">
                <a:latin typeface="Calibri" panose="020F0502020204030204" pitchFamily="34" charset="0"/>
                <a:cs typeface="Calibri" panose="020F0502020204030204" pitchFamily="34" charset="0"/>
              </a:rPr>
              <a:t>27</a:t>
            </a:r>
            <a:r>
              <a:rPr lang="en-US" sz="4000" baseline="30000">
                <a:latin typeface="Calibri" panose="020F0502020204030204" pitchFamily="34" charset="0"/>
                <a:cs typeface="Calibri" panose="020F0502020204030204" pitchFamily="34" charset="0"/>
              </a:rPr>
              <a:t>th</a:t>
            </a:r>
            <a:endParaRPr lang="en-US" sz="4000">
              <a:latin typeface="Calibri" panose="020F0502020204030204" pitchFamily="34" charset="0"/>
              <a:cs typeface="Calibri" panose="020F0502020204030204" pitchFamily="34" charset="0"/>
            </a:endParaRPr>
          </a:p>
          <a:p>
            <a:pPr algn="ctr"/>
            <a:r>
              <a:rPr lang="en-US" sz="2400">
                <a:latin typeface="Calibri" panose="020F0502020204030204" pitchFamily="34" charset="0"/>
                <a:cs typeface="Calibri" panose="020F0502020204030204" pitchFamily="34" charset="0"/>
              </a:rPr>
              <a:t>1.2 million</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2380" y="2746001"/>
            <a:ext cx="3515850" cy="4115777"/>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035" r="6791"/>
          <a:stretch/>
        </p:blipFill>
        <p:spPr>
          <a:xfrm>
            <a:off x="8585860" y="2753721"/>
            <a:ext cx="3606140" cy="4100335"/>
          </a:xfrm>
          <a:prstGeom prst="rect">
            <a:avLst/>
          </a:prstGeom>
        </p:spPr>
      </p:pic>
    </p:spTree>
    <p:extLst>
      <p:ext uri="{BB962C8B-B14F-4D97-AF65-F5344CB8AC3E}">
        <p14:creationId xmlns:p14="http://schemas.microsoft.com/office/powerpoint/2010/main" val="4142797431"/>
      </p:ext>
    </p:extLst>
  </p:cSld>
  <p:clrMapOvr>
    <a:masterClrMapping/>
  </p:clrMapOvr>
  <p:transition spd="slow" advTm="5000">
    <p:wip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6624" y="0"/>
            <a:ext cx="4638751" cy="6858000"/>
          </a:xfrm>
          <a:prstGeom prst="rect">
            <a:avLst/>
          </a:prstGeom>
        </p:spPr>
      </p:pic>
    </p:spTree>
    <p:extLst>
      <p:ext uri="{BB962C8B-B14F-4D97-AF65-F5344CB8AC3E}">
        <p14:creationId xmlns:p14="http://schemas.microsoft.com/office/powerpoint/2010/main" val="2419515915"/>
      </p:ext>
    </p:extLst>
  </p:cSld>
  <p:clrMapOvr>
    <a:masterClrMapping/>
  </p:clrMapOvr>
  <p:transition spd="slow">
    <p:wip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457200"/>
            <a:ext cx="3911510" cy="707886"/>
          </a:xfrm>
          <a:prstGeom prst="rect">
            <a:avLst/>
          </a:prstGeom>
          <a:noFill/>
        </p:spPr>
        <p:txBody>
          <a:bodyPr wrap="square" rtlCol="0">
            <a:spAutoFit/>
          </a:bodyPr>
          <a:lstStyle/>
          <a:p>
            <a:r>
              <a:rPr lang="en-US" sz="4000" err="1">
                <a:latin typeface="Calibri" panose="020F0502020204030204" pitchFamily="34" charset="0"/>
                <a:cs typeface="Calibri" panose="020F0502020204030204" pitchFamily="34" charset="0"/>
              </a:rPr>
              <a:t>Bewick’s</a:t>
            </a:r>
            <a:r>
              <a:rPr lang="en-US" sz="4000">
                <a:latin typeface="Calibri" panose="020F0502020204030204" pitchFamily="34" charset="0"/>
                <a:cs typeface="Calibri" panose="020F0502020204030204" pitchFamily="34" charset="0"/>
              </a:rPr>
              <a:t> Wren</a:t>
            </a:r>
          </a:p>
        </p:txBody>
      </p:sp>
      <p:sp>
        <p:nvSpPr>
          <p:cNvPr id="6" name="TextBox 5"/>
          <p:cNvSpPr txBox="1"/>
          <p:nvPr/>
        </p:nvSpPr>
        <p:spPr>
          <a:xfrm>
            <a:off x="5334000" y="272534"/>
            <a:ext cx="1676400" cy="1077218"/>
          </a:xfrm>
          <a:prstGeom prst="rect">
            <a:avLst/>
          </a:prstGeom>
          <a:noFill/>
        </p:spPr>
        <p:txBody>
          <a:bodyPr wrap="square" rtlCol="0">
            <a:spAutoFit/>
          </a:bodyPr>
          <a:lstStyle/>
          <a:p>
            <a:pPr algn="ctr"/>
            <a:r>
              <a:rPr lang="en-US" sz="4000">
                <a:latin typeface="+mn-lt"/>
              </a:rPr>
              <a:t>32</a:t>
            </a:r>
            <a:r>
              <a:rPr lang="en-US" sz="4000" baseline="30000">
                <a:latin typeface="+mn-lt"/>
              </a:rPr>
              <a:t>nd</a:t>
            </a:r>
            <a:endParaRPr lang="en-US" sz="4000">
              <a:latin typeface="+mn-lt"/>
            </a:endParaRPr>
          </a:p>
          <a:p>
            <a:pPr algn="ctr"/>
            <a:r>
              <a:rPr lang="en-US" sz="2400">
                <a:latin typeface="Calibri" panose="020F0502020204030204" pitchFamily="34" charset="0"/>
                <a:cs typeface="Calibri" panose="020F0502020204030204" pitchFamily="34" charset="0"/>
              </a:rPr>
              <a:t>7.9 million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0650"/>
            <a:ext cx="7839458" cy="52273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6800" y="23327"/>
            <a:ext cx="2592138" cy="352674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0" y="3547872"/>
            <a:ext cx="3294240" cy="3310128"/>
          </a:xfrm>
          <a:prstGeom prst="rect">
            <a:avLst/>
          </a:prstGeom>
        </p:spPr>
      </p:pic>
    </p:spTree>
    <p:extLst>
      <p:ext uri="{BB962C8B-B14F-4D97-AF65-F5344CB8AC3E}">
        <p14:creationId xmlns:p14="http://schemas.microsoft.com/office/powerpoint/2010/main" val="1792998964"/>
      </p:ext>
    </p:extLst>
  </p:cSld>
  <p:clrMapOvr>
    <a:masterClrMapping/>
  </p:clrMapOvr>
  <p:transition spd="slow" advTm="5000">
    <p:wip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074142" cy="6858000"/>
          </a:xfrm>
          <a:prstGeom prst="rect">
            <a:avLst/>
          </a:prstGeom>
        </p:spPr>
      </p:pic>
      <p:sp>
        <p:nvSpPr>
          <p:cNvPr id="141315" name="Rectangle 1"/>
          <p:cNvSpPr>
            <a:spLocks noChangeArrowheads="1"/>
          </p:cNvSpPr>
          <p:nvPr/>
        </p:nvSpPr>
        <p:spPr bwMode="auto">
          <a:xfrm>
            <a:off x="5074141" y="264012"/>
            <a:ext cx="425466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000">
                <a:latin typeface="+mn-lt"/>
                <a:cs typeface="Arial" panose="020B0604020202020204" pitchFamily="34" charset="0"/>
              </a:rPr>
              <a:t>Carolina Chickadee</a:t>
            </a:r>
          </a:p>
        </p:txBody>
      </p:sp>
      <p:sp>
        <p:nvSpPr>
          <p:cNvPr id="4" name="TextBox 3"/>
          <p:cNvSpPr txBox="1"/>
          <p:nvPr/>
        </p:nvSpPr>
        <p:spPr>
          <a:xfrm>
            <a:off x="9328810" y="304800"/>
            <a:ext cx="2863190" cy="1077218"/>
          </a:xfrm>
          <a:prstGeom prst="rect">
            <a:avLst/>
          </a:prstGeom>
          <a:noFill/>
        </p:spPr>
        <p:txBody>
          <a:bodyPr wrap="square" rtlCol="0">
            <a:spAutoFit/>
          </a:bodyPr>
          <a:lstStyle/>
          <a:p>
            <a:pPr algn="ctr"/>
            <a:r>
              <a:rPr lang="en-US" sz="4000">
                <a:latin typeface="Calibri" panose="020F0502020204030204" pitchFamily="34" charset="0"/>
                <a:cs typeface="Calibri" panose="020F0502020204030204" pitchFamily="34" charset="0"/>
              </a:rPr>
              <a:t>35</a:t>
            </a:r>
            <a:r>
              <a:rPr lang="en-US" sz="4000" baseline="30000">
                <a:latin typeface="Calibri" panose="020F0502020204030204" pitchFamily="34" charset="0"/>
                <a:cs typeface="Calibri" panose="020F0502020204030204" pitchFamily="34" charset="0"/>
              </a:rPr>
              <a:t>th</a:t>
            </a:r>
            <a:endParaRPr lang="en-US" sz="4000">
              <a:latin typeface="Calibri" panose="020F0502020204030204" pitchFamily="34" charset="0"/>
              <a:cs typeface="Calibri" panose="020F0502020204030204" pitchFamily="34" charset="0"/>
            </a:endParaRPr>
          </a:p>
          <a:p>
            <a:pPr algn="ctr"/>
            <a:r>
              <a:rPr lang="en-US" sz="2400">
                <a:latin typeface="Calibri" panose="020F0502020204030204" pitchFamily="34" charset="0"/>
                <a:cs typeface="Calibri" panose="020F0502020204030204" pitchFamily="34" charset="0"/>
              </a:rPr>
              <a:t>13 million</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65030" y="1894221"/>
            <a:ext cx="5672891" cy="4254668"/>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0930" t="26436" r="18077" b="13374"/>
          <a:stretch/>
        </p:blipFill>
        <p:spPr>
          <a:xfrm>
            <a:off x="9328810" y="1778313"/>
            <a:ext cx="2863190" cy="253462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8810" y="4312942"/>
            <a:ext cx="2863190" cy="2545058"/>
          </a:xfrm>
          <a:prstGeom prst="rect">
            <a:avLst/>
          </a:prstGeom>
        </p:spPr>
      </p:pic>
    </p:spTree>
    <p:extLst>
      <p:ext uri="{BB962C8B-B14F-4D97-AF65-F5344CB8AC3E}">
        <p14:creationId xmlns:p14="http://schemas.microsoft.com/office/powerpoint/2010/main" val="2354890885"/>
      </p:ext>
    </p:extLst>
  </p:cSld>
  <p:clrMapOvr>
    <a:masterClrMapping/>
  </p:clrMapOvr>
  <p:transition spd="slow" advTm="500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838200"/>
            <a:ext cx="6781800" cy="5171737"/>
          </a:xfrm>
          <a:prstGeom prst="rect">
            <a:avLst/>
          </a:prstGeom>
          <a:noFill/>
        </p:spPr>
        <p:txBody>
          <a:bodyPr wrap="square" rtlCol="0">
            <a:spAutoFit/>
          </a:bodyPr>
          <a:lstStyle/>
          <a:p>
            <a:pPr>
              <a:lnSpc>
                <a:spcPct val="150000"/>
              </a:lnSpc>
            </a:pPr>
            <a:r>
              <a:rPr lang="en-US" sz="3200"/>
              <a:t>The bright blue flash of a male bluebird in the sunlight is often the kind of magic that sparks people’s interest so much that it moves them to put up a nestbox and monitor the progress all spring and summer.</a:t>
            </a:r>
          </a:p>
          <a:p>
            <a:pPr algn="r">
              <a:lnSpc>
                <a:spcPct val="150000"/>
              </a:lnSpc>
            </a:pPr>
            <a:r>
              <a:rPr lang="en-US" sz="3200"/>
              <a:t>Jonathan Ridgeway</a:t>
            </a:r>
          </a:p>
        </p:txBody>
      </p:sp>
    </p:spTree>
    <p:extLst>
      <p:ext uri="{BB962C8B-B14F-4D97-AF65-F5344CB8AC3E}">
        <p14:creationId xmlns:p14="http://schemas.microsoft.com/office/powerpoint/2010/main" val="468679353"/>
      </p:ext>
    </p:extLst>
  </p:cSld>
  <p:clrMapOvr>
    <a:masterClrMapping/>
  </p:clrMapOvr>
  <p:transition spd="slow">
    <p:wip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
          <p:cNvSpPr>
            <a:spLocks noChangeArrowheads="1"/>
          </p:cNvSpPr>
          <p:nvPr/>
        </p:nvSpPr>
        <p:spPr bwMode="auto">
          <a:xfrm>
            <a:off x="304800" y="44823"/>
            <a:ext cx="47587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000">
                <a:latin typeface="+mn-lt"/>
                <a:cs typeface="Arial" panose="020B0604020202020204" pitchFamily="34" charset="0"/>
              </a:rPr>
              <a:t>Ash-throated</a:t>
            </a:r>
          </a:p>
          <a:p>
            <a:pPr algn="ctr">
              <a:spcBef>
                <a:spcPct val="0"/>
              </a:spcBef>
              <a:buFontTx/>
              <a:buNone/>
            </a:pPr>
            <a:r>
              <a:rPr lang="en-US" altLang="en-US" sz="4000">
                <a:latin typeface="+mn-lt"/>
                <a:cs typeface="Arial" panose="020B0604020202020204" pitchFamily="34" charset="0"/>
              </a:rPr>
              <a:t> Flycatcher</a:t>
            </a:r>
          </a:p>
        </p:txBody>
      </p:sp>
      <p:sp>
        <p:nvSpPr>
          <p:cNvPr id="4" name="TextBox 3"/>
          <p:cNvSpPr txBox="1"/>
          <p:nvPr/>
        </p:nvSpPr>
        <p:spPr>
          <a:xfrm>
            <a:off x="8586457" y="1158712"/>
            <a:ext cx="3524373" cy="1211087"/>
          </a:xfrm>
          <a:prstGeom prst="rect">
            <a:avLst/>
          </a:prstGeom>
          <a:noFill/>
        </p:spPr>
        <p:txBody>
          <a:bodyPr wrap="square" rtlCol="0">
            <a:spAutoFit/>
          </a:bodyPr>
          <a:lstStyle/>
          <a:p>
            <a:pPr algn="ctr"/>
            <a:r>
              <a:rPr lang="en-US" sz="4400">
                <a:latin typeface="+mn-lt"/>
              </a:rPr>
              <a:t>45</a:t>
            </a:r>
            <a:r>
              <a:rPr lang="en-US" sz="4400" baseline="30000">
                <a:latin typeface="+mn-lt"/>
              </a:rPr>
              <a:t>th</a:t>
            </a:r>
            <a:endParaRPr lang="en-US" sz="4400">
              <a:latin typeface="+mn-lt"/>
            </a:endParaRPr>
          </a:p>
          <a:p>
            <a:pPr algn="ctr"/>
            <a:r>
              <a:rPr lang="en-US" sz="2800">
                <a:latin typeface="+mn-lt"/>
              </a:rPr>
              <a:t>10 million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1891" y="3239362"/>
            <a:ext cx="3778914" cy="361082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994" t="927" r="29363"/>
          <a:stretch/>
        </p:blipFill>
        <p:spPr>
          <a:xfrm>
            <a:off x="182630" y="1266825"/>
            <a:ext cx="4880895" cy="559117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316015" y="1762125"/>
            <a:ext cx="6858000" cy="3333750"/>
          </a:xfrm>
          <a:prstGeom prst="rect">
            <a:avLst/>
          </a:prstGeom>
        </p:spPr>
      </p:pic>
    </p:spTree>
    <p:extLst>
      <p:ext uri="{BB962C8B-B14F-4D97-AF65-F5344CB8AC3E}">
        <p14:creationId xmlns:p14="http://schemas.microsoft.com/office/powerpoint/2010/main" val="2652297939"/>
      </p:ext>
    </p:extLst>
  </p:cSld>
  <p:clrMapOvr>
    <a:masterClrMapping/>
  </p:clrMapOvr>
  <p:transition spd="slow" advTm="5000">
    <p:wip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792" t="11560" r="36666"/>
          <a:stretch/>
        </p:blipFill>
        <p:spPr>
          <a:xfrm>
            <a:off x="-1" y="1"/>
            <a:ext cx="6551253" cy="6838950"/>
          </a:xfrm>
          <a:prstGeom prst="rect">
            <a:avLst/>
          </a:prstGeom>
        </p:spPr>
      </p:pic>
      <p:sp>
        <p:nvSpPr>
          <p:cNvPr id="137218" name="Rectangle 1"/>
          <p:cNvSpPr>
            <a:spLocks noChangeArrowheads="1"/>
          </p:cNvSpPr>
          <p:nvPr/>
        </p:nvSpPr>
        <p:spPr bwMode="auto">
          <a:xfrm>
            <a:off x="326941" y="323850"/>
            <a:ext cx="35793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000">
                <a:latin typeface="+mn-lt"/>
              </a:rPr>
              <a:t>Tufted </a:t>
            </a:r>
            <a:r>
              <a:rPr lang="en-US" altLang="en-US" sz="4000">
                <a:latin typeface="+mn-lt"/>
                <a:cs typeface="Arial" panose="020B0604020202020204" pitchFamily="34" charset="0"/>
              </a:rPr>
              <a:t>Titmouse</a:t>
            </a:r>
          </a:p>
        </p:txBody>
      </p:sp>
      <p:sp>
        <p:nvSpPr>
          <p:cNvPr id="6" name="TextBox 5"/>
          <p:cNvSpPr txBox="1"/>
          <p:nvPr/>
        </p:nvSpPr>
        <p:spPr>
          <a:xfrm>
            <a:off x="795583" y="1792106"/>
            <a:ext cx="1676400" cy="1077218"/>
          </a:xfrm>
          <a:prstGeom prst="rect">
            <a:avLst/>
          </a:prstGeom>
          <a:noFill/>
        </p:spPr>
        <p:txBody>
          <a:bodyPr wrap="square" rtlCol="0">
            <a:spAutoFit/>
          </a:bodyPr>
          <a:lstStyle/>
          <a:p>
            <a:pPr algn="ctr"/>
            <a:r>
              <a:rPr lang="en-US" sz="4000">
                <a:latin typeface="+mn-lt"/>
              </a:rPr>
              <a:t>48</a:t>
            </a:r>
            <a:r>
              <a:rPr lang="en-US" sz="4000" baseline="30000">
                <a:latin typeface="+mn-lt"/>
              </a:rPr>
              <a:t>th</a:t>
            </a:r>
            <a:endParaRPr lang="en-US" sz="4000">
              <a:latin typeface="+mn-lt"/>
            </a:endParaRPr>
          </a:p>
          <a:p>
            <a:pPr algn="ctr"/>
            <a:r>
              <a:rPr lang="en-US" sz="2400">
                <a:latin typeface="+mn-lt"/>
              </a:rPr>
              <a:t>12 million</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9557" r="10705"/>
          <a:stretch/>
        </p:blipFill>
        <p:spPr>
          <a:xfrm>
            <a:off x="6714540" y="3241220"/>
            <a:ext cx="5353051" cy="361678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5862" t="32336" r="8621"/>
          <a:stretch/>
        </p:blipFill>
        <p:spPr>
          <a:xfrm>
            <a:off x="6590132" y="-1"/>
            <a:ext cx="5601869" cy="3324226"/>
          </a:xfrm>
          <a:prstGeom prst="rect">
            <a:avLst/>
          </a:prstGeom>
        </p:spPr>
      </p:pic>
    </p:spTree>
    <p:extLst>
      <p:ext uri="{BB962C8B-B14F-4D97-AF65-F5344CB8AC3E}">
        <p14:creationId xmlns:p14="http://schemas.microsoft.com/office/powerpoint/2010/main" val="2186429253"/>
      </p:ext>
    </p:extLst>
  </p:cSld>
  <p:clrMapOvr>
    <a:masterClrMapping/>
  </p:clrMapOvr>
  <p:transition spd="slow" advTm="5000">
    <p:wip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5791200" y="76200"/>
            <a:ext cx="34551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000">
                <a:solidFill>
                  <a:schemeClr val="bg1"/>
                </a:solidFill>
                <a:latin typeface="Arial" panose="020B0604020202020204" pitchFamily="34" charset="0"/>
                <a:cs typeface="Arial" panose="020B0604020202020204" pitchFamily="34" charset="0"/>
              </a:rPr>
              <a:t>Carolina Wren</a:t>
            </a:r>
          </a:p>
        </p:txBody>
      </p:sp>
      <p:sp>
        <p:nvSpPr>
          <p:cNvPr id="5" name="Rectangle 1"/>
          <p:cNvSpPr>
            <a:spLocks noChangeArrowheads="1"/>
          </p:cNvSpPr>
          <p:nvPr/>
        </p:nvSpPr>
        <p:spPr bwMode="auto">
          <a:xfrm>
            <a:off x="569484" y="442680"/>
            <a:ext cx="314906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000">
                <a:latin typeface="+mn-lt"/>
                <a:cs typeface="Arial" panose="020B0604020202020204" pitchFamily="34" charset="0"/>
              </a:rPr>
              <a:t>Carolina Wren</a:t>
            </a:r>
          </a:p>
        </p:txBody>
      </p:sp>
      <p:sp>
        <p:nvSpPr>
          <p:cNvPr id="6" name="TextBox 5"/>
          <p:cNvSpPr txBox="1"/>
          <p:nvPr/>
        </p:nvSpPr>
        <p:spPr>
          <a:xfrm>
            <a:off x="4504190" y="371735"/>
            <a:ext cx="1752600" cy="1077218"/>
          </a:xfrm>
          <a:prstGeom prst="rect">
            <a:avLst/>
          </a:prstGeom>
          <a:noFill/>
        </p:spPr>
        <p:txBody>
          <a:bodyPr wrap="square" rtlCol="0">
            <a:spAutoFit/>
          </a:bodyPr>
          <a:lstStyle/>
          <a:p>
            <a:pPr algn="ctr"/>
            <a:r>
              <a:rPr lang="en-US" sz="4000">
                <a:latin typeface="+mn-lt"/>
              </a:rPr>
              <a:t>57</a:t>
            </a:r>
            <a:r>
              <a:rPr lang="en-US" sz="4000" baseline="30000">
                <a:latin typeface="+mn-lt"/>
              </a:rPr>
              <a:t>th</a:t>
            </a:r>
            <a:endParaRPr lang="en-US" sz="4000">
              <a:latin typeface="+mn-lt"/>
            </a:endParaRPr>
          </a:p>
          <a:p>
            <a:pPr algn="ctr"/>
            <a:r>
              <a:rPr lang="en-US" sz="2400" b="1">
                <a:latin typeface="+mn-lt"/>
              </a:rPr>
              <a:t>19</a:t>
            </a:r>
            <a:r>
              <a:rPr lang="en-US" sz="2400">
                <a:latin typeface="+mn-lt"/>
              </a:rPr>
              <a:t> </a:t>
            </a:r>
            <a:r>
              <a:rPr lang="en-US" sz="2400" b="1">
                <a:latin typeface="+mn-lt"/>
              </a:rPr>
              <a:t>million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1588" y="3882154"/>
            <a:ext cx="2960137" cy="300837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2429" y="62017"/>
            <a:ext cx="5149571" cy="386217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98320"/>
            <a:ext cx="7040880" cy="5059680"/>
          </a:xfrm>
          <a:prstGeom prst="rect">
            <a:avLst/>
          </a:prstGeom>
        </p:spPr>
      </p:pic>
    </p:spTree>
    <p:extLst>
      <p:ext uri="{BB962C8B-B14F-4D97-AF65-F5344CB8AC3E}">
        <p14:creationId xmlns:p14="http://schemas.microsoft.com/office/powerpoint/2010/main" val="1200592444"/>
      </p:ext>
    </p:extLst>
  </p:cSld>
  <p:clrMapOvr>
    <a:masterClrMapping/>
  </p:clrMapOvr>
  <p:transition spd="slow">
    <p:wip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623" t="2232" r="8134" b="1"/>
          <a:stretch/>
        </p:blipFill>
        <p:spPr>
          <a:xfrm>
            <a:off x="4414346" y="6656"/>
            <a:ext cx="7768142" cy="6914242"/>
          </a:xfrm>
          <a:prstGeom prst="rect">
            <a:avLst/>
          </a:prstGeom>
        </p:spPr>
      </p:pic>
      <p:sp>
        <p:nvSpPr>
          <p:cNvPr id="7" name="Rectangle 1"/>
          <p:cNvSpPr>
            <a:spLocks noChangeArrowheads="1"/>
          </p:cNvSpPr>
          <p:nvPr/>
        </p:nvSpPr>
        <p:spPr bwMode="auto">
          <a:xfrm>
            <a:off x="4572000" y="228600"/>
            <a:ext cx="36066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800">
                <a:latin typeface="+mn-lt"/>
                <a:cs typeface="Arial" panose="020B0604020202020204" pitchFamily="34" charset="0"/>
              </a:rPr>
              <a:t>Tree Swallow</a:t>
            </a:r>
            <a:endParaRPr lang="en-US" altLang="en-US" sz="4800">
              <a:solidFill>
                <a:schemeClr val="bg1"/>
              </a:solidFill>
              <a:latin typeface="+mn-lt"/>
              <a:cs typeface="Arial" panose="020B0604020202020204" pitchFamily="34" charset="0"/>
            </a:endParaRPr>
          </a:p>
        </p:txBody>
      </p:sp>
      <p:sp>
        <p:nvSpPr>
          <p:cNvPr id="8" name="TextBox 7"/>
          <p:cNvSpPr txBox="1"/>
          <p:nvPr/>
        </p:nvSpPr>
        <p:spPr>
          <a:xfrm>
            <a:off x="9304282" y="885372"/>
            <a:ext cx="1973318" cy="461665"/>
          </a:xfrm>
          <a:prstGeom prst="rect">
            <a:avLst/>
          </a:prstGeom>
          <a:noFill/>
        </p:spPr>
        <p:txBody>
          <a:bodyPr wrap="square" rtlCol="0">
            <a:spAutoFit/>
          </a:bodyPr>
          <a:lstStyle/>
          <a:p>
            <a:pPr algn="ctr"/>
            <a:r>
              <a:rPr lang="en-US" sz="2400" b="1">
                <a:latin typeface="+mn-lt"/>
              </a:rPr>
              <a:t>19</a:t>
            </a:r>
            <a:r>
              <a:rPr lang="en-US" sz="2400">
                <a:latin typeface="+mn-lt"/>
              </a:rPr>
              <a:t> </a:t>
            </a:r>
            <a:r>
              <a:rPr lang="en-US" sz="2400" b="1">
                <a:latin typeface="+mn-lt"/>
              </a:rPr>
              <a:t>million</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2159" t="19521" r="11780" b="11225"/>
          <a:stretch/>
        </p:blipFill>
        <p:spPr>
          <a:xfrm rot="5400000">
            <a:off x="456109" y="-369555"/>
            <a:ext cx="3541486" cy="437498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555901"/>
            <a:ext cx="4291227" cy="3302099"/>
          </a:xfrm>
          <a:prstGeom prst="rect">
            <a:avLst/>
          </a:prstGeom>
        </p:spPr>
      </p:pic>
    </p:spTree>
    <p:extLst>
      <p:ext uri="{BB962C8B-B14F-4D97-AF65-F5344CB8AC3E}">
        <p14:creationId xmlns:p14="http://schemas.microsoft.com/office/powerpoint/2010/main" val="974374921"/>
      </p:ext>
    </p:extLst>
  </p:cSld>
  <p:clrMapOvr>
    <a:masterClrMapping/>
  </p:clrMapOvr>
  <p:transition spd="slow">
    <p:wip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4" y="1752600"/>
            <a:ext cx="9078686" cy="923330"/>
          </a:xfrm>
          <a:prstGeom prst="rect">
            <a:avLst/>
          </a:prstGeom>
        </p:spPr>
        <p:txBody>
          <a:bodyPr wrap="square">
            <a:spAutoFit/>
          </a:bodyPr>
          <a:lstStyle/>
          <a:p>
            <a:r>
              <a:rPr lang="en-US" sz="5400" b="1">
                <a:latin typeface="+mn-lt"/>
              </a:rPr>
              <a:t>ALL native birds are desirable.  </a:t>
            </a:r>
          </a:p>
        </p:txBody>
      </p:sp>
    </p:spTree>
    <p:extLst>
      <p:ext uri="{BB962C8B-B14F-4D97-AF65-F5344CB8AC3E}">
        <p14:creationId xmlns:p14="http://schemas.microsoft.com/office/powerpoint/2010/main" val="1612795786"/>
      </p:ext>
    </p:extLst>
  </p:cSld>
  <p:clrMapOvr>
    <a:masterClrMapping/>
  </p:clrMapOvr>
  <p:transition spd="slow" advTm="15000">
    <p:wip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198482" y="1988760"/>
            <a:ext cx="4343400" cy="4572000"/>
          </a:xfrm>
          <a:prstGeom prst="rect">
            <a:avLst/>
          </a:prstGeom>
        </p:spPr>
        <p:txBody>
          <a:bodyPr>
            <a:normAutofit/>
          </a:bodyPr>
          <a:lstStyle>
            <a:lvl1pPr algn="l" defTabSz="914400" rtl="0" eaLnBrk="1" latinLnBrk="0" hangingPunct="1">
              <a:lnSpc>
                <a:spcPct val="99000"/>
              </a:lnSpc>
              <a:spcBef>
                <a:spcPct val="0"/>
              </a:spcBef>
              <a:buNone/>
              <a:defRPr sz="4400" kern="1200">
                <a:solidFill>
                  <a:schemeClr val="bg1"/>
                </a:solidFill>
                <a:latin typeface="+mj-lt"/>
                <a:ea typeface="+mj-ea"/>
                <a:cs typeface="+mj-cs"/>
              </a:defRPr>
            </a:lvl1pPr>
          </a:lstStyle>
          <a:p>
            <a:pPr fontAlgn="auto">
              <a:spcAft>
                <a:spcPts val="0"/>
              </a:spcAft>
            </a:pPr>
            <a:r>
              <a:rPr lang="en-US" altLang="en-US"/>
              <a:t> </a:t>
            </a:r>
            <a:r>
              <a:rPr lang="en-US" altLang="en-US">
                <a:solidFill>
                  <a:schemeClr val="tx1"/>
                </a:solidFill>
              </a:rPr>
              <a:t>   </a:t>
            </a:r>
            <a:br>
              <a:rPr lang="en-US" altLang="en-US">
                <a:solidFill>
                  <a:schemeClr val="tx1"/>
                </a:solidFill>
              </a:rPr>
            </a:br>
            <a:r>
              <a:rPr lang="en-US" altLang="en-US">
                <a:solidFill>
                  <a:schemeClr val="tx1"/>
                </a:solidFill>
              </a:rPr>
              <a:t> </a:t>
            </a:r>
            <a:r>
              <a:rPr lang="en-US" altLang="en-US" sz="6000">
                <a:solidFill>
                  <a:schemeClr val="tx1"/>
                </a:solidFill>
              </a:rPr>
              <a:t> in</a:t>
            </a:r>
            <a:br>
              <a:rPr lang="en-US" altLang="en-US" sz="6000">
                <a:solidFill>
                  <a:schemeClr val="tx1"/>
                </a:solidFill>
              </a:rPr>
            </a:br>
            <a:r>
              <a:rPr lang="en-US" altLang="en-US">
                <a:solidFill>
                  <a:schemeClr val="tx1"/>
                </a:solidFill>
              </a:rPr>
              <a:t> </a:t>
            </a:r>
            <a:r>
              <a:rPr lang="en-US" altLang="en-US" sz="6000">
                <a:solidFill>
                  <a:schemeClr val="tx1"/>
                </a:solidFill>
              </a:rPr>
              <a:t> closing …</a:t>
            </a:r>
            <a:endParaRPr lang="en-US" altLang="en-US" sz="6000">
              <a:solidFill>
                <a:schemeClr val="tx1"/>
              </a:solidFill>
              <a:cs typeface="Calibri"/>
            </a:endParaRPr>
          </a:p>
        </p:txBody>
      </p:sp>
    </p:spTree>
    <p:extLst>
      <p:ext uri="{BB962C8B-B14F-4D97-AF65-F5344CB8AC3E}">
        <p14:creationId xmlns:p14="http://schemas.microsoft.com/office/powerpoint/2010/main" val="2514815005"/>
      </p:ext>
    </p:extLst>
  </p:cSld>
  <p:clrMapOvr>
    <a:masterClrMapping/>
  </p:clrMapOvr>
  <p:transition spd="slow">
    <p:wip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arold's bluebi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68200"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1"/>
          <p:cNvSpPr>
            <a:spLocks noChangeArrowheads="1"/>
          </p:cNvSpPr>
          <p:nvPr/>
        </p:nvSpPr>
        <p:spPr bwMode="auto">
          <a:xfrm>
            <a:off x="7482114" y="3851632"/>
            <a:ext cx="39478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400">
                <a:latin typeface="+mn-lt"/>
                <a:cs typeface="Arial" panose="020B0604020202020204" pitchFamily="34" charset="0"/>
              </a:rPr>
              <a:t>Eastern Bluebird</a:t>
            </a:r>
          </a:p>
        </p:txBody>
      </p:sp>
      <p:sp>
        <p:nvSpPr>
          <p:cNvPr id="5" name="TextBox 4"/>
          <p:cNvSpPr txBox="1"/>
          <p:nvPr/>
        </p:nvSpPr>
        <p:spPr>
          <a:xfrm>
            <a:off x="8839200" y="4908540"/>
            <a:ext cx="1676400" cy="892552"/>
          </a:xfrm>
          <a:prstGeom prst="rect">
            <a:avLst/>
          </a:prstGeom>
          <a:noFill/>
        </p:spPr>
        <p:txBody>
          <a:bodyPr wrap="square" rtlCol="0">
            <a:spAutoFit/>
          </a:bodyPr>
          <a:lstStyle/>
          <a:p>
            <a:pPr algn="ctr"/>
            <a:r>
              <a:rPr lang="en-US" sz="3200">
                <a:latin typeface="+mn-lt"/>
              </a:rPr>
              <a:t>58</a:t>
            </a:r>
            <a:r>
              <a:rPr lang="en-US" sz="3200" baseline="30000">
                <a:latin typeface="+mn-lt"/>
              </a:rPr>
              <a:t>th</a:t>
            </a:r>
            <a:endParaRPr lang="en-US" sz="3600">
              <a:latin typeface="+mn-lt"/>
            </a:endParaRPr>
          </a:p>
          <a:p>
            <a:pPr algn="ctr"/>
            <a:r>
              <a:rPr lang="en-US" sz="2000">
                <a:latin typeface="+mn-lt"/>
              </a:rPr>
              <a:t>23 million</a:t>
            </a:r>
          </a:p>
        </p:txBody>
      </p:sp>
    </p:spTree>
    <p:extLst>
      <p:ext uri="{BB962C8B-B14F-4D97-AF65-F5344CB8AC3E}">
        <p14:creationId xmlns:p14="http://schemas.microsoft.com/office/powerpoint/2010/main" val="681315113"/>
      </p:ext>
    </p:extLst>
  </p:cSld>
  <p:clrMapOvr>
    <a:masterClrMapping/>
  </p:clrMapOvr>
  <p:transition spd="slow" advTm="5000">
    <p:wip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2743200"/>
            <a:ext cx="8534400" cy="4247317"/>
          </a:xfrm>
          <a:prstGeom prst="rect">
            <a:avLst/>
          </a:prstGeom>
          <a:noFill/>
        </p:spPr>
        <p:txBody>
          <a:bodyPr wrap="square" lIns="91440" tIns="45720" rIns="91440" bIns="45720" rtlCol="0" anchor="t">
            <a:spAutoFit/>
          </a:bodyPr>
          <a:lstStyle/>
          <a:p>
            <a:r>
              <a:rPr lang="en-US" sz="3600">
                <a:latin typeface="+mn-lt"/>
              </a:rPr>
              <a:t>“The last chapter of </a:t>
            </a:r>
            <a:r>
              <a:rPr lang="en-US" sz="3600" err="1">
                <a:latin typeface="+mn-lt"/>
              </a:rPr>
              <a:t>bluebirding</a:t>
            </a:r>
            <a:r>
              <a:rPr lang="en-US" sz="3600">
                <a:latin typeface="+mn-lt"/>
              </a:rPr>
              <a:t> has not been written.”</a:t>
            </a:r>
          </a:p>
          <a:p>
            <a:endParaRPr lang="en-US" sz="3600"/>
          </a:p>
          <a:p>
            <a:endParaRPr lang="en-US" sz="3600"/>
          </a:p>
          <a:p>
            <a:r>
              <a:rPr lang="en-US" sz="3600">
                <a:latin typeface="Arial"/>
                <a:cs typeface="Arial"/>
              </a:rPr>
              <a:t>		</a:t>
            </a:r>
            <a:r>
              <a:rPr lang="en-US" sz="3600">
                <a:latin typeface="+mn-lt"/>
              </a:rPr>
              <a:t>Pauline Tom</a:t>
            </a:r>
            <a:endParaRPr lang="en-US" sz="3600">
              <a:latin typeface="+mn-lt"/>
              <a:cs typeface="Calibri"/>
            </a:endParaRPr>
          </a:p>
          <a:p>
            <a:r>
              <a:rPr lang="en-US" sz="3600">
                <a:latin typeface="+mn-lt"/>
              </a:rPr>
              <a:t>		Founder and Past President, </a:t>
            </a:r>
            <a:endParaRPr lang="en-US" sz="3600">
              <a:latin typeface="+mn-lt"/>
              <a:cs typeface="Calibri"/>
            </a:endParaRPr>
          </a:p>
          <a:p>
            <a:r>
              <a:rPr lang="en-US" sz="3600">
                <a:latin typeface="+mn-lt"/>
              </a:rPr>
              <a:t>                  Texas Bluebird Society</a:t>
            </a:r>
            <a:endParaRPr lang="en-US" sz="3600">
              <a:latin typeface="+mn-lt"/>
              <a:cs typeface="Calibri"/>
            </a:endParaRPr>
          </a:p>
          <a:p>
            <a:endParaRPr lang="en-US"/>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3000" b="100000" l="0" r="100000"/>
                    </a14:imgEffect>
                  </a14:imgLayer>
                </a14:imgProps>
              </a:ext>
              <a:ext uri="{28A0092B-C50C-407E-A947-70E740481C1C}">
                <a14:useLocalDpi xmlns:a14="http://schemas.microsoft.com/office/drawing/2010/main" val="0"/>
              </a:ext>
            </a:extLst>
          </a:blip>
          <a:stretch>
            <a:fillRect/>
          </a:stretch>
        </p:blipFill>
        <p:spPr>
          <a:xfrm>
            <a:off x="381000" y="1066800"/>
            <a:ext cx="2819400" cy="2819400"/>
          </a:xfrm>
          <a:prstGeom prst="rect">
            <a:avLst/>
          </a:prstGeom>
        </p:spPr>
      </p:pic>
    </p:spTree>
    <p:extLst>
      <p:ext uri="{BB962C8B-B14F-4D97-AF65-F5344CB8AC3E}">
        <p14:creationId xmlns:p14="http://schemas.microsoft.com/office/powerpoint/2010/main" val="747169539"/>
      </p:ext>
    </p:extLst>
  </p:cSld>
  <p:clrMapOvr>
    <a:masterClrMapping/>
  </p:clrMapOvr>
  <p:transition spd="slow" advTm="7000">
    <p:wip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43286"/>
            <a:ext cx="9144000" cy="6792943"/>
          </a:xfrm>
          <a:prstGeom prst="rect">
            <a:avLst/>
          </a:prstGeom>
          <a:ln>
            <a:noFill/>
          </a:ln>
          <a:effectLst>
            <a:outerShdw blurRad="190500" algn="tl" rotWithShape="0">
              <a:srgbClr val="000000">
                <a:alpha val="70000"/>
              </a:srgbClr>
            </a:outerShdw>
          </a:effectLst>
        </p:spPr>
      </p:pic>
      <p:pic>
        <p:nvPicPr>
          <p:cNvPr id="3" name="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2800" y="5715000"/>
            <a:ext cx="609600" cy="609600"/>
          </a:xfrm>
          <a:prstGeom prst="rect">
            <a:avLst/>
          </a:prstGeom>
        </p:spPr>
      </p:pic>
    </p:spTree>
    <p:extLst>
      <p:ext uri="{BB962C8B-B14F-4D97-AF65-F5344CB8AC3E}">
        <p14:creationId xmlns:p14="http://schemas.microsoft.com/office/powerpoint/2010/main" val="4060144845"/>
      </p:ext>
    </p:extLst>
  </p:cSld>
  <p:clrMapOvr>
    <a:masterClrMapping/>
  </p:clrMapOvr>
  <p:transition spd="slow"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97403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1200" y="3429000"/>
            <a:ext cx="2433318" cy="32142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336524"/>
      </p:ext>
    </p:extLst>
  </p:cSld>
  <p:clrMapOvr>
    <a:masterClrMapping/>
  </p:clrMapOvr>
  <p:transition spd="slow" advTm="5000">
    <p:wip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850804"/>
      </p:ext>
    </p:extLst>
  </p:cSld>
  <p:clrMapOvr>
    <a:masterClrMapping/>
  </p:clrMapOvr>
  <p:transition spd="slow">
    <p:wip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2209800"/>
            <a:ext cx="9067800" cy="2554545"/>
          </a:xfrm>
          <a:prstGeom prst="rect">
            <a:avLst/>
          </a:prstGeom>
          <a:noFill/>
        </p:spPr>
        <p:txBody>
          <a:bodyPr wrap="square" rtlCol="0">
            <a:spAutoFit/>
          </a:bodyPr>
          <a:lstStyle/>
          <a:p>
            <a:pPr algn="ctr" hangingPunct="1">
              <a:lnSpc>
                <a:spcPct val="100000"/>
              </a:lnSpc>
              <a:buClrTx/>
              <a:buFontTx/>
              <a:buNone/>
            </a:pPr>
            <a:r>
              <a:rPr lang="en-US" altLang="en-US" sz="4000">
                <a:solidFill>
                  <a:srgbClr val="FFFFFF"/>
                </a:solidFill>
                <a:latin typeface="Calibri" panose="020F0502020204030204" pitchFamily="34" charset="0"/>
              </a:rPr>
              <a:t>We have some extra photos for presenters to insert into presentation if needed. </a:t>
            </a:r>
          </a:p>
          <a:p>
            <a:pPr algn="ctr" hangingPunct="1">
              <a:lnSpc>
                <a:spcPct val="100000"/>
              </a:lnSpc>
              <a:buClrTx/>
              <a:buFontTx/>
              <a:buNone/>
            </a:pPr>
            <a:r>
              <a:rPr lang="en-US" altLang="en-US" sz="4000">
                <a:solidFill>
                  <a:srgbClr val="FFFFFF"/>
                </a:solidFill>
                <a:latin typeface="Calibri" panose="020F0502020204030204" pitchFamily="34" charset="0"/>
              </a:rPr>
              <a:t>If you need help, contact </a:t>
            </a:r>
            <a:r>
              <a:rPr lang="en-US" altLang="en-US" sz="4000">
                <a:solidFill>
                  <a:srgbClr val="CCCCFF"/>
                </a:solidFill>
                <a:latin typeface="Calibri" panose="020F0502020204030204" pitchFamily="34" charset="0"/>
                <a:hlinkClick r:id="rId2"/>
              </a:rPr>
              <a:t>execs@txblues.org</a:t>
            </a:r>
            <a:r>
              <a:rPr lang="en-US" altLang="en-US" sz="4000">
                <a:solidFill>
                  <a:srgbClr val="FFFFFF"/>
                </a:solidFill>
                <a:latin typeface="Calibri" panose="020F0502020204030204" pitchFamily="34" charset="0"/>
              </a:rPr>
              <a:t> </a:t>
            </a:r>
          </a:p>
        </p:txBody>
      </p:sp>
    </p:spTree>
    <p:extLst>
      <p:ext uri="{BB962C8B-B14F-4D97-AF65-F5344CB8AC3E}">
        <p14:creationId xmlns:p14="http://schemas.microsoft.com/office/powerpoint/2010/main" val="43191271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8600" y="0"/>
            <a:ext cx="11582400" cy="6639911"/>
          </a:xfrm>
          <a:prstGeom prst="rect">
            <a:avLst/>
          </a:prstGeom>
        </p:spPr>
      </p:pic>
      <p:sp>
        <p:nvSpPr>
          <p:cNvPr id="3" name="Rectangle 2"/>
          <p:cNvSpPr/>
          <p:nvPr/>
        </p:nvSpPr>
        <p:spPr>
          <a:xfrm>
            <a:off x="7620000" y="1066800"/>
            <a:ext cx="4191000" cy="1600438"/>
          </a:xfrm>
          <a:prstGeom prst="rect">
            <a:avLst/>
          </a:prstGeom>
          <a:noFill/>
        </p:spPr>
        <p:txBody>
          <a:bodyPr wrap="square">
            <a:spAutoFit/>
          </a:bodyPr>
          <a:lstStyle/>
          <a:p>
            <a:r>
              <a:rPr lang="en-US" altLang="en-US" sz="2800" b="1">
                <a:solidFill>
                  <a:schemeClr val="bg1"/>
                </a:solidFill>
              </a:rPr>
              <a:t>eBird.org</a:t>
            </a:r>
          </a:p>
          <a:p>
            <a:r>
              <a:rPr lang="en-US" altLang="en-US" sz="2800" b="1">
                <a:solidFill>
                  <a:schemeClr val="bg1"/>
                </a:solidFill>
              </a:rPr>
              <a:t>Apr - June, 2010 - 2020 Observations</a:t>
            </a:r>
          </a:p>
          <a:p>
            <a:r>
              <a:rPr lang="en-US" altLang="en-US" sz="1400" b="1">
                <a:solidFill>
                  <a:schemeClr val="bg1"/>
                </a:solidFill>
              </a:rPr>
              <a:t>Local Region (this shows Austin)</a:t>
            </a:r>
          </a:p>
        </p:txBody>
      </p:sp>
    </p:spTree>
    <p:extLst>
      <p:ext uri="{BB962C8B-B14F-4D97-AF65-F5344CB8AC3E}">
        <p14:creationId xmlns:p14="http://schemas.microsoft.com/office/powerpoint/2010/main" val="239818871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40000" y="1291771"/>
            <a:ext cx="6037943" cy="1200329"/>
          </a:xfrm>
          <a:prstGeom prst="rect">
            <a:avLst/>
          </a:prstGeom>
          <a:noFill/>
        </p:spPr>
        <p:txBody>
          <a:bodyPr wrap="square" rtlCol="0">
            <a:spAutoFit/>
          </a:bodyPr>
          <a:lstStyle/>
          <a:p>
            <a:r>
              <a:rPr lang="en-US"/>
              <a:t>After you save this file on your computer / thumb drive with a new name, INSERT THE JPEG YOU CREATE using eBird of your local area.  Then, delete previous slide.  Delete this text.</a:t>
            </a:r>
          </a:p>
        </p:txBody>
      </p:sp>
    </p:spTree>
    <p:extLst>
      <p:ext uri="{BB962C8B-B14F-4D97-AF65-F5344CB8AC3E}">
        <p14:creationId xmlns:p14="http://schemas.microsoft.com/office/powerpoint/2010/main" val="403576347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9649" y="1132820"/>
            <a:ext cx="10428708" cy="4886980"/>
          </a:xfrm>
          <a:prstGeom prst="rect">
            <a:avLst/>
          </a:prstGeom>
        </p:spPr>
      </p:pic>
    </p:spTree>
  </p:cSld>
  <p:clrMapOvr>
    <a:masterClrMapping/>
  </p:clrMapOvr>
  <p:transition spd="slow" advTm="5000">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rotWithShape="1">
          <a:blip r:embed="rId3">
            <a:extLst>
              <a:ext uri="{28A0092B-C50C-407E-A947-70E740481C1C}">
                <a14:useLocalDpi xmlns:a14="http://schemas.microsoft.com/office/drawing/2010/main" val="0"/>
              </a:ext>
            </a:extLst>
          </a:blip>
          <a:srcRect t="7692" r="41667"/>
          <a:stretch/>
        </p:blipFill>
        <p:spPr bwMode="auto">
          <a:xfrm>
            <a:off x="457200" y="143230"/>
            <a:ext cx="5334000" cy="6686015"/>
          </a:xfrm>
          <a:prstGeom prst="rect">
            <a:avLst/>
          </a:prstGeom>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2404" t="-2327" r="36433"/>
          <a:stretch/>
        </p:blipFill>
        <p:spPr>
          <a:xfrm>
            <a:off x="6400800" y="18691"/>
            <a:ext cx="5105400" cy="6803042"/>
          </a:xfrm>
          <a:prstGeom prst="rect">
            <a:avLst/>
          </a:prstGeom>
        </p:spPr>
      </p:pic>
    </p:spTree>
    <p:extLst>
      <p:ext uri="{BB962C8B-B14F-4D97-AF65-F5344CB8AC3E}">
        <p14:creationId xmlns:p14="http://schemas.microsoft.com/office/powerpoint/2010/main" val="3576618569"/>
      </p:ext>
    </p:extLst>
  </p:cSld>
  <p:clrMapOvr>
    <a:masterClrMapping/>
  </p:clrMapOvr>
  <p:transition spd="slow" advTm="5000">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42232"/>
            <a:ext cx="5892643" cy="682586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21116"/>
            <a:ext cx="5143500" cy="6858000"/>
          </a:xfrm>
          <a:prstGeom prst="rect">
            <a:avLst/>
          </a:prstGeom>
        </p:spPr>
      </p:pic>
    </p:spTree>
    <p:extLst>
      <p:ext uri="{BB962C8B-B14F-4D97-AF65-F5344CB8AC3E}">
        <p14:creationId xmlns:p14="http://schemas.microsoft.com/office/powerpoint/2010/main" val="179651064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79"/>
            <a:ext cx="12192000" cy="6930579"/>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300387" y="6604745"/>
            <a:ext cx="893194" cy="261610"/>
          </a:xfrm>
          <a:prstGeom prst="rect">
            <a:avLst/>
          </a:prstGeom>
          <a:noFill/>
        </p:spPr>
        <p:txBody>
          <a:bodyPr wrap="none">
            <a:spAutoFit/>
          </a:bodyPr>
          <a:lstStyle/>
          <a:p>
            <a:pPr algn="ctr">
              <a:defRPr/>
            </a:pPr>
            <a:r>
              <a:rPr lang="en-US" sz="1100">
                <a:ln w="0"/>
                <a:effectLst>
                  <a:outerShdw blurRad="38100" dist="19050" dir="2700000" algn="tl" rotWithShape="0">
                    <a:schemeClr val="dk1">
                      <a:alpha val="40000"/>
                    </a:schemeClr>
                  </a:outerShdw>
                </a:effectLst>
                <a:latin typeface="Calibri" panose="020F0502020204030204" pitchFamily="34" charset="0"/>
              </a:rPr>
              <a:t>Pauline Tom</a:t>
            </a:r>
          </a:p>
        </p:txBody>
      </p:sp>
    </p:spTree>
  </p:cSld>
  <p:clrMapOvr>
    <a:masterClrMapping/>
  </p:clrMapOvr>
  <p:transition spd="slow" advTm="5000">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999" t="2222" r="20833"/>
          <a:stretch/>
        </p:blipFill>
        <p:spPr>
          <a:xfrm>
            <a:off x="152400" y="44000"/>
            <a:ext cx="5867400" cy="6705600"/>
          </a:xfrm>
          <a:prstGeom prst="rect">
            <a:avLst/>
          </a:prstGeom>
        </p:spPr>
      </p:pic>
      <p:pic>
        <p:nvPicPr>
          <p:cNvPr id="4" name="Picture 3"/>
          <p:cNvPicPr>
            <a:picLocks noChangeAspect="1"/>
          </p:cNvPicPr>
          <p:nvPr/>
        </p:nvPicPr>
        <p:blipFill rotWithShape="1">
          <a:blip r:embed="rId4"/>
          <a:srcRect l="8257" t="-553" r="30275" b="1"/>
          <a:stretch/>
        </p:blipFill>
        <p:spPr>
          <a:xfrm>
            <a:off x="6629400" y="44000"/>
            <a:ext cx="5105400" cy="6829815"/>
          </a:xfrm>
          <a:prstGeom prst="rect">
            <a:avLst/>
          </a:prstGeom>
          <a:ln>
            <a:noFill/>
          </a:ln>
          <a:effectLst/>
        </p:spPr>
      </p:pic>
    </p:spTree>
    <p:extLst>
      <p:ext uri="{BB962C8B-B14F-4D97-AF65-F5344CB8AC3E}">
        <p14:creationId xmlns:p14="http://schemas.microsoft.com/office/powerpoint/2010/main" val="207649203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p:cNvSpPr txBox="1">
            <a:spLocks noChangeArrowheads="1"/>
          </p:cNvSpPr>
          <p:nvPr/>
        </p:nvSpPr>
        <p:spPr bwMode="auto">
          <a:xfrm>
            <a:off x="4038600" y="1981200"/>
            <a:ext cx="7239000"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600"/>
          </a:p>
          <a:p>
            <a:pPr eaLnBrk="1" hangingPunct="1">
              <a:spcBef>
                <a:spcPct val="0"/>
              </a:spcBef>
              <a:buFontTx/>
              <a:buNone/>
            </a:pPr>
            <a:r>
              <a:rPr lang="en-US" altLang="en-US" sz="3400">
                <a:latin typeface="Arial" panose="020B0604020202020204" pitchFamily="34" charset="0"/>
                <a:cs typeface="Arial" panose="020B0604020202020204" pitchFamily="34" charset="0"/>
              </a:rPr>
              <a:t>This presentation does not necessarily represent the views of the Texas Bluebird Society.</a:t>
            </a:r>
          </a:p>
        </p:txBody>
      </p:sp>
    </p:spTree>
    <p:extLst>
      <p:ext uri="{BB962C8B-B14F-4D97-AF65-F5344CB8AC3E}">
        <p14:creationId xmlns:p14="http://schemas.microsoft.com/office/powerpoint/2010/main" val="73769492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0"/>
            <a:ext cx="8604680" cy="6924078"/>
          </a:xfrm>
          <a:prstGeom prst="rect">
            <a:avLst/>
          </a:prstGeom>
        </p:spPr>
      </p:pic>
      <p:sp>
        <p:nvSpPr>
          <p:cNvPr id="12291" name="TextBox 2"/>
          <p:cNvSpPr txBox="1">
            <a:spLocks noChangeArrowheads="1"/>
          </p:cNvSpPr>
          <p:nvPr/>
        </p:nvSpPr>
        <p:spPr bwMode="auto">
          <a:xfrm>
            <a:off x="6054940" y="6172200"/>
            <a:ext cx="4345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schemeClr val="bg1"/>
                </a:solidFill>
                <a:latin typeface="Arial" panose="020B0604020202020204" pitchFamily="34" charset="0"/>
                <a:cs typeface="Arial" panose="020B0604020202020204" pitchFamily="34" charset="0"/>
              </a:rPr>
              <a:t>Conserve Dead Trees (Snags)</a:t>
            </a:r>
          </a:p>
        </p:txBody>
      </p:sp>
    </p:spTree>
  </p:cSld>
  <p:clrMapOvr>
    <a:masterClrMapping/>
  </p:clrMapOvr>
  <p:transition spd="slow" advTm="5000">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51"/>
            <a:ext cx="5143500"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667" t="6667" r="28332" b="-3334"/>
          <a:stretch/>
        </p:blipFill>
        <p:spPr>
          <a:xfrm>
            <a:off x="6019800" y="234351"/>
            <a:ext cx="5486400" cy="6629400"/>
          </a:xfrm>
          <a:prstGeom prst="rect">
            <a:avLst/>
          </a:prstGeom>
        </p:spPr>
      </p:pic>
    </p:spTree>
    <p:extLst>
      <p:ext uri="{BB962C8B-B14F-4D97-AF65-F5344CB8AC3E}">
        <p14:creationId xmlns:p14="http://schemas.microsoft.com/office/powerpoint/2010/main" val="945479540"/>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60904" y="1052712"/>
            <a:ext cx="7325806" cy="5789473"/>
          </a:xfrm>
          <a:prstGeom prst="rect">
            <a:avLst/>
          </a:prstGeom>
        </p:spPr>
      </p:pic>
      <p:sp>
        <p:nvSpPr>
          <p:cNvPr id="3" name="TextBox 2"/>
          <p:cNvSpPr txBox="1"/>
          <p:nvPr/>
        </p:nvSpPr>
        <p:spPr>
          <a:xfrm>
            <a:off x="3581400" y="76200"/>
            <a:ext cx="5867399" cy="584775"/>
          </a:xfrm>
          <a:prstGeom prst="rect">
            <a:avLst/>
          </a:prstGeom>
          <a:noFill/>
        </p:spPr>
        <p:txBody>
          <a:bodyPr wrap="square" rtlCol="0">
            <a:spAutoFit/>
          </a:bodyPr>
          <a:lstStyle/>
          <a:p>
            <a:r>
              <a:rPr lang="en-US" sz="3200">
                <a:solidFill>
                  <a:schemeClr val="bg1"/>
                </a:solidFill>
              </a:rPr>
              <a:t>Texas </a:t>
            </a:r>
            <a:r>
              <a:rPr lang="en-US" sz="3200" err="1">
                <a:solidFill>
                  <a:schemeClr val="bg1"/>
                </a:solidFill>
              </a:rPr>
              <a:t>Nestbox</a:t>
            </a:r>
            <a:r>
              <a:rPr lang="en-US" sz="3200">
                <a:solidFill>
                  <a:schemeClr val="bg1"/>
                </a:solidFill>
              </a:rPr>
              <a:t> Distributors</a:t>
            </a:r>
          </a:p>
        </p:txBody>
      </p:sp>
      <p:pic>
        <p:nvPicPr>
          <p:cNvPr id="2" name="Picture 1"/>
          <p:cNvPicPr>
            <a:picLocks noChangeAspect="1"/>
          </p:cNvPicPr>
          <p:nvPr/>
        </p:nvPicPr>
        <p:blipFill>
          <a:blip r:embed="rId4"/>
          <a:stretch>
            <a:fillRect/>
          </a:stretch>
        </p:blipFill>
        <p:spPr>
          <a:xfrm>
            <a:off x="3657600" y="2434079"/>
            <a:ext cx="4532414" cy="4145590"/>
          </a:xfrm>
          <a:prstGeom prst="rect">
            <a:avLst/>
          </a:prstGeom>
        </p:spPr>
      </p:pic>
    </p:spTree>
    <p:extLst>
      <p:ext uri="{BB962C8B-B14F-4D97-AF65-F5344CB8AC3E}">
        <p14:creationId xmlns:p14="http://schemas.microsoft.com/office/powerpoint/2010/main" val="3834491152"/>
      </p:ext>
    </p:extLst>
  </p:cSld>
  <p:clrMapOvr>
    <a:masterClrMapping/>
  </p:clrMapOvr>
  <p:transition spd="slow" advTm="5000">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1295400"/>
            <a:ext cx="3733800" cy="2677656"/>
          </a:xfrm>
          <a:prstGeom prst="rect">
            <a:avLst/>
          </a:prstGeom>
          <a:noFill/>
        </p:spPr>
        <p:txBody>
          <a:bodyPr wrap="square" rtlCol="0">
            <a:spAutoFit/>
          </a:bodyPr>
          <a:lstStyle/>
          <a:p>
            <a:pPr algn="ctr"/>
            <a:endParaRPr lang="en-US" sz="3200">
              <a:solidFill>
                <a:schemeClr val="bg1"/>
              </a:solidFill>
            </a:endParaRPr>
          </a:p>
          <a:p>
            <a:pPr algn="ctr"/>
            <a:r>
              <a:rPr lang="en-US" sz="4000">
                <a:solidFill>
                  <a:schemeClr val="bg1"/>
                </a:solidFill>
              </a:rPr>
              <a:t>QUICKSTART</a:t>
            </a:r>
          </a:p>
          <a:p>
            <a:pPr algn="ctr"/>
            <a:endParaRPr lang="en-US" sz="3200">
              <a:solidFill>
                <a:schemeClr val="bg1"/>
              </a:solidFill>
            </a:endParaRPr>
          </a:p>
          <a:p>
            <a:pPr algn="ctr"/>
            <a:r>
              <a:rPr lang="en-US" sz="3200">
                <a:solidFill>
                  <a:schemeClr val="bg1"/>
                </a:solidFill>
              </a:rPr>
              <a:t>https://txblues.org</a:t>
            </a:r>
          </a:p>
          <a:p>
            <a:pPr algn="ctr"/>
            <a:r>
              <a:rPr lang="en-US" sz="3200">
                <a:solidFill>
                  <a:schemeClr val="bg1"/>
                </a:solidFill>
              </a:rPr>
              <a:t>Publications</a:t>
            </a:r>
          </a:p>
        </p:txBody>
      </p:sp>
      <p:pic>
        <p:nvPicPr>
          <p:cNvPr id="2" name="Picture 1"/>
          <p:cNvPicPr>
            <a:picLocks noChangeAspect="1"/>
          </p:cNvPicPr>
          <p:nvPr/>
        </p:nvPicPr>
        <p:blipFill>
          <a:blip r:embed="rId3"/>
          <a:stretch>
            <a:fillRect/>
          </a:stretch>
        </p:blipFill>
        <p:spPr>
          <a:xfrm>
            <a:off x="7315200" y="24714"/>
            <a:ext cx="4739849" cy="6705600"/>
          </a:xfrm>
          <a:prstGeom prst="rect">
            <a:avLst/>
          </a:prstGeom>
        </p:spPr>
      </p:pic>
    </p:spTree>
    <p:extLst>
      <p:ext uri="{BB962C8B-B14F-4D97-AF65-F5344CB8AC3E}">
        <p14:creationId xmlns:p14="http://schemas.microsoft.com/office/powerpoint/2010/main" val="764771463"/>
      </p:ext>
    </p:extLst>
  </p:cSld>
  <p:clrMapOvr>
    <a:masterClrMapping/>
  </p:clrMapOvr>
  <p:transition spd="slow" advTm="5000">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685800"/>
            <a:ext cx="5638800" cy="1384995"/>
          </a:xfrm>
          <a:prstGeom prst="rect">
            <a:avLst/>
          </a:prstGeom>
        </p:spPr>
        <p:txBody>
          <a:bodyPr wrap="square">
            <a:spAutoFit/>
          </a:bodyPr>
          <a:lstStyle/>
          <a:p>
            <a:pPr marL="457200" indent="-457200">
              <a:buFont typeface="Wingdings" panose="05000000000000000000" pitchFamily="2" charset="2"/>
              <a:buChar char="ü"/>
            </a:pPr>
            <a:r>
              <a:rPr lang="en-US" altLang="en-US" sz="2800">
                <a:solidFill>
                  <a:schemeClr val="bg1"/>
                </a:solidFill>
              </a:rPr>
              <a:t>3/4 inch EMT conduit “pole”</a:t>
            </a:r>
          </a:p>
          <a:p>
            <a:pPr marL="457200" indent="-457200">
              <a:buFont typeface="Wingdings" panose="05000000000000000000" pitchFamily="2" charset="2"/>
              <a:buChar char="ü"/>
            </a:pPr>
            <a:r>
              <a:rPr lang="en-US" altLang="en-US" sz="2800">
                <a:solidFill>
                  <a:schemeClr val="bg1"/>
                </a:solidFill>
              </a:rPr>
              <a:t>3/4  inch EMT straps</a:t>
            </a:r>
          </a:p>
          <a:p>
            <a:pPr marL="457200" indent="-457200">
              <a:buFont typeface="Wingdings" panose="05000000000000000000" pitchFamily="2" charset="2"/>
              <a:buChar char="ü"/>
            </a:pPr>
            <a:r>
              <a:rPr lang="en-US" altLang="en-US" sz="2800">
                <a:solidFill>
                  <a:schemeClr val="bg1"/>
                </a:solidFill>
              </a:rPr>
              <a:t>3/4  inch #8 screws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9815" y="152400"/>
            <a:ext cx="6019481" cy="4495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688773" y="3550227"/>
            <a:ext cx="3366653" cy="25145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Oval 4"/>
          <p:cNvSpPr/>
          <p:nvPr/>
        </p:nvSpPr>
        <p:spPr>
          <a:xfrm>
            <a:off x="4267200" y="4038600"/>
            <a:ext cx="7620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074921"/>
      </p:ext>
    </p:extLst>
  </p:cSld>
  <p:clrMapOvr>
    <a:masterClrMapping/>
  </p:clrMapOvr>
  <p:transition spd="slow" advTm="5000">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609600"/>
            <a:ext cx="6187582" cy="4401205"/>
          </a:xfrm>
          <a:prstGeom prst="rect">
            <a:avLst/>
          </a:prstGeom>
        </p:spPr>
        <p:txBody>
          <a:bodyPr wrap="square">
            <a:spAutoFit/>
          </a:bodyPr>
          <a:lstStyle/>
          <a:p>
            <a:pPr algn="ctr"/>
            <a:r>
              <a:rPr lang="en-US" altLang="en-US" sz="2000" b="1">
                <a:solidFill>
                  <a:schemeClr val="bg1"/>
                </a:solidFill>
              </a:rPr>
              <a:t>SIMPLE INSTALLATION</a:t>
            </a:r>
          </a:p>
          <a:p>
            <a:endParaRPr lang="en-US" altLang="en-US" sz="2000" b="1">
              <a:solidFill>
                <a:schemeClr val="bg1"/>
              </a:solidFill>
            </a:endParaRPr>
          </a:p>
          <a:p>
            <a:endParaRPr lang="en-US" altLang="en-US" sz="2000" b="1">
              <a:solidFill>
                <a:schemeClr val="bg1"/>
              </a:solidFill>
            </a:endParaRPr>
          </a:p>
          <a:p>
            <a:r>
              <a:rPr lang="en-US" altLang="en-US" sz="2000" b="1">
                <a:solidFill>
                  <a:schemeClr val="bg1"/>
                </a:solidFill>
              </a:rPr>
              <a:t>ADD AN ANCHOR TO GIVE STABILITY TO </a:t>
            </a:r>
            <a:br>
              <a:rPr lang="en-US" altLang="en-US" sz="2000" b="1">
                <a:solidFill>
                  <a:schemeClr val="bg1"/>
                </a:solidFill>
              </a:rPr>
            </a:br>
            <a:r>
              <a:rPr lang="en-US" altLang="en-US" sz="2000" b="1">
                <a:solidFill>
                  <a:schemeClr val="bg1"/>
                </a:solidFill>
              </a:rPr>
              <a:t>¾-inch EMT CONDUIT “POLE”: </a:t>
            </a:r>
          </a:p>
          <a:p>
            <a:pPr marL="457200" indent="-457200">
              <a:lnSpc>
                <a:spcPct val="150000"/>
              </a:lnSpc>
              <a:buFont typeface="Wingdings" panose="05000000000000000000" pitchFamily="2" charset="2"/>
              <a:buChar char="Ø"/>
            </a:pPr>
            <a:r>
              <a:rPr lang="en-US" altLang="en-US" sz="2000">
                <a:solidFill>
                  <a:schemeClr val="bg1"/>
                </a:solidFill>
              </a:rPr>
              <a:t>4-foot stick of 5/8 inch rebar (Edwards Plateau)</a:t>
            </a:r>
          </a:p>
          <a:p>
            <a:pPr>
              <a:lnSpc>
                <a:spcPct val="150000"/>
              </a:lnSpc>
            </a:pPr>
            <a:r>
              <a:rPr lang="en-US" altLang="en-US" sz="2000">
                <a:solidFill>
                  <a:schemeClr val="bg1"/>
                </a:solidFill>
              </a:rPr>
              <a:t>	OR </a:t>
            </a:r>
          </a:p>
          <a:p>
            <a:pPr marL="457200" indent="-457200">
              <a:lnSpc>
                <a:spcPct val="150000"/>
              </a:lnSpc>
              <a:buFont typeface="Wingdings" panose="05000000000000000000" pitchFamily="2" charset="2"/>
              <a:buChar char="Ø"/>
            </a:pPr>
            <a:r>
              <a:rPr lang="en-US" altLang="en-US" sz="2000">
                <a:solidFill>
                  <a:schemeClr val="bg1"/>
                </a:solidFill>
              </a:rPr>
              <a:t>4-foot stick 1/2-inch EMT conduit (soft soil)</a:t>
            </a:r>
          </a:p>
          <a:p>
            <a:pPr marL="457200" indent="-457200">
              <a:lnSpc>
                <a:spcPct val="150000"/>
              </a:lnSpc>
              <a:buFont typeface="Wingdings" panose="05000000000000000000" pitchFamily="2" charset="2"/>
              <a:buChar char="Ø"/>
            </a:pPr>
            <a:endParaRPr lang="en-US" altLang="en-US" sz="2000">
              <a:solidFill>
                <a:schemeClr val="bg1"/>
              </a:solidFill>
            </a:endParaRPr>
          </a:p>
          <a:p>
            <a:pPr>
              <a:lnSpc>
                <a:spcPct val="150000"/>
              </a:lnSpc>
            </a:pPr>
            <a:r>
              <a:rPr lang="en-US" altLang="en-US" sz="2000" b="1">
                <a:solidFill>
                  <a:schemeClr val="bg1"/>
                </a:solidFill>
              </a:rPr>
              <a:t>SLIP MOUNTED NESTBOX OVER  ANCHOR.</a:t>
            </a:r>
          </a:p>
          <a:p>
            <a:pPr>
              <a:lnSpc>
                <a:spcPct val="150000"/>
              </a:lnSpc>
            </a:pPr>
            <a:r>
              <a:rPr lang="en-US" altLang="en-US" sz="2000" b="1">
                <a:solidFill>
                  <a:schemeClr val="bg1"/>
                </a:solidFill>
              </a:rPr>
              <a:t>Facing eastward is usually best.</a:t>
            </a:r>
          </a:p>
        </p:txBody>
      </p:sp>
      <p:pic>
        <p:nvPicPr>
          <p:cNvPr id="3" name="Picture 4" descr="A person that is standing in the grass&#10;&#10;Description automatically generated">
            <a:extLst>
              <a:ext uri="{FF2B5EF4-FFF2-40B4-BE49-F238E27FC236}">
                <a16:creationId xmlns:a16="http://schemas.microsoft.com/office/drawing/2014/main" id="{9C549A9A-D614-4C86-9E90-8599AAFD625B}"/>
              </a:ext>
            </a:extLst>
          </p:cNvPr>
          <p:cNvPicPr>
            <a:picLocks noChangeAspect="1"/>
          </p:cNvPicPr>
          <p:nvPr/>
        </p:nvPicPr>
        <p:blipFill rotWithShape="1">
          <a:blip r:embed="rId3"/>
          <a:srcRect l="366" t="-2012" r="-733" b="2941"/>
          <a:stretch/>
        </p:blipFill>
        <p:spPr>
          <a:xfrm>
            <a:off x="9327278" y="323576"/>
            <a:ext cx="2486094" cy="5800503"/>
          </a:xfrm>
          <a:prstGeom prst="rect">
            <a:avLst/>
          </a:prstGeom>
        </p:spPr>
      </p:pic>
      <p:pic>
        <p:nvPicPr>
          <p:cNvPr id="5" name="Picture 5" descr="A person that is standing in the grass&#10;&#10;Description automatically generated">
            <a:extLst>
              <a:ext uri="{FF2B5EF4-FFF2-40B4-BE49-F238E27FC236}">
                <a16:creationId xmlns:a16="http://schemas.microsoft.com/office/drawing/2014/main" id="{7C4B43A6-1F9B-4569-A956-AC0D4E1E5352}"/>
              </a:ext>
            </a:extLst>
          </p:cNvPr>
          <p:cNvPicPr>
            <a:picLocks noChangeAspect="1"/>
          </p:cNvPicPr>
          <p:nvPr/>
        </p:nvPicPr>
        <p:blipFill rotWithShape="1">
          <a:blip r:embed="rId4"/>
          <a:srcRect l="735" t="1543" r="368" b="-154"/>
          <a:stretch/>
        </p:blipFill>
        <p:spPr>
          <a:xfrm>
            <a:off x="6263783" y="448236"/>
            <a:ext cx="2407679" cy="5737290"/>
          </a:xfrm>
          <a:prstGeom prst="rect">
            <a:avLst/>
          </a:prstGeom>
        </p:spPr>
      </p:pic>
    </p:spTree>
    <p:extLst>
      <p:ext uri="{BB962C8B-B14F-4D97-AF65-F5344CB8AC3E}">
        <p14:creationId xmlns:p14="http://schemas.microsoft.com/office/powerpoint/2010/main" val="954390015"/>
      </p:ext>
    </p:extLst>
  </p:cSld>
  <p:clrMapOvr>
    <a:masterClrMapping/>
  </p:clrMapOvr>
  <p:transition spd="slow" advTm="5000">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33400"/>
            <a:ext cx="8248595" cy="579120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545601"/>
      </p:ext>
    </p:extLst>
  </p:cSld>
  <p:clrMapOvr>
    <a:masterClrMapping/>
  </p:clrMapOvr>
  <p:transition spd="slow" advTm="5000">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omputer screen&#10;&#10;Description automatically generated">
            <a:extLst>
              <a:ext uri="{FF2B5EF4-FFF2-40B4-BE49-F238E27FC236}">
                <a16:creationId xmlns:a16="http://schemas.microsoft.com/office/drawing/2014/main" id="{D13CA8C9-2074-48BA-9AF7-B639C2258B10}"/>
              </a:ext>
            </a:extLst>
          </p:cNvPr>
          <p:cNvPicPr>
            <a:picLocks noChangeAspect="1"/>
          </p:cNvPicPr>
          <p:nvPr/>
        </p:nvPicPr>
        <p:blipFill>
          <a:blip r:embed="rId3"/>
          <a:stretch>
            <a:fillRect/>
          </a:stretch>
        </p:blipFill>
        <p:spPr>
          <a:xfrm>
            <a:off x="1819836" y="1019771"/>
            <a:ext cx="8373035" cy="5616318"/>
          </a:xfrm>
          <a:prstGeom prst="rect">
            <a:avLst/>
          </a:prstGeom>
        </p:spPr>
      </p:pic>
      <p:sp>
        <p:nvSpPr>
          <p:cNvPr id="4" name="TextBox 3">
            <a:extLst>
              <a:ext uri="{FF2B5EF4-FFF2-40B4-BE49-F238E27FC236}">
                <a16:creationId xmlns:a16="http://schemas.microsoft.com/office/drawing/2014/main" id="{8622F995-E4AE-4C5B-99A6-6382DA29EE4F}"/>
              </a:ext>
            </a:extLst>
          </p:cNvPr>
          <p:cNvSpPr txBox="1"/>
          <p:nvPr/>
        </p:nvSpPr>
        <p:spPr>
          <a:xfrm>
            <a:off x="3854824" y="112059"/>
            <a:ext cx="3702423" cy="707886"/>
          </a:xfrm>
          <a:prstGeom prst="rect">
            <a:avLst/>
          </a:prstGeom>
          <a:noFill/>
        </p:spPr>
        <p:txBody>
          <a:bodyPr wrap="square" rtlCol="0" anchor="t">
            <a:spAutoFit/>
          </a:bodyPr>
          <a:lstStyle/>
          <a:p>
            <a:pPr algn="ctr"/>
            <a:r>
              <a:rPr lang="en-US" sz="4000">
                <a:latin typeface="Arial"/>
                <a:cs typeface="Arial"/>
              </a:rPr>
              <a:t>NestWatch.org</a:t>
            </a:r>
            <a:endParaRPr lang="en-US" sz="3200">
              <a:latin typeface="Arial"/>
              <a:cs typeface="Arial"/>
            </a:endParaRPr>
          </a:p>
        </p:txBody>
      </p:sp>
    </p:spTree>
    <p:extLst>
      <p:ext uri="{BB962C8B-B14F-4D97-AF65-F5344CB8AC3E}">
        <p14:creationId xmlns:p14="http://schemas.microsoft.com/office/powerpoint/2010/main" val="2840793212"/>
      </p:ext>
    </p:extLst>
  </p:cSld>
  <p:clrMapOvr>
    <a:masterClrMapping/>
  </p:clrMapOvr>
  <p:transition spd="slow" advTm="500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creenshot of a cell phone&#10;&#10;Description automatically generated">
            <a:extLst>
              <a:ext uri="{FF2B5EF4-FFF2-40B4-BE49-F238E27FC236}">
                <a16:creationId xmlns:a16="http://schemas.microsoft.com/office/drawing/2014/main" id="{673C77A0-BC99-49F1-88CC-E505BAD09E6E}"/>
              </a:ext>
            </a:extLst>
          </p:cNvPr>
          <p:cNvPicPr>
            <a:picLocks noChangeAspect="1"/>
          </p:cNvPicPr>
          <p:nvPr/>
        </p:nvPicPr>
        <p:blipFill>
          <a:blip r:embed="rId3"/>
          <a:stretch>
            <a:fillRect/>
          </a:stretch>
        </p:blipFill>
        <p:spPr>
          <a:xfrm>
            <a:off x="753036" y="860204"/>
            <a:ext cx="4329952" cy="5021050"/>
          </a:xfrm>
          <a:prstGeom prst="rect">
            <a:avLst/>
          </a:prstGeom>
        </p:spPr>
      </p:pic>
      <p:pic>
        <p:nvPicPr>
          <p:cNvPr id="2" name="Picture 1" descr="A screen shot of a bird&#10;&#10;Description automatically generated">
            <a:extLst>
              <a:ext uri="{FF2B5EF4-FFF2-40B4-BE49-F238E27FC236}">
                <a16:creationId xmlns:a16="http://schemas.microsoft.com/office/drawing/2014/main" id="{8AD239EC-DA46-48E4-8FBF-C5BCF167BA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7419" y="145533"/>
            <a:ext cx="4074555" cy="6111832"/>
          </a:xfrm>
          <a:prstGeom prst="rect">
            <a:avLst/>
          </a:prstGeom>
        </p:spPr>
      </p:pic>
    </p:spTree>
    <p:extLst>
      <p:ext uri="{BB962C8B-B14F-4D97-AF65-F5344CB8AC3E}">
        <p14:creationId xmlns:p14="http://schemas.microsoft.com/office/powerpoint/2010/main" val="2948451834"/>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isplaying App-ad-FINAL-4x6.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59" y="244145"/>
            <a:ext cx="2789621"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2011" y="587188"/>
            <a:ext cx="3175876" cy="563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0237" y="1116106"/>
            <a:ext cx="3107536" cy="55174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85480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1676400" y="685800"/>
            <a:ext cx="10287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latin typeface="Arial" panose="020B0604020202020204" pitchFamily="34" charset="0"/>
                <a:cs typeface="Arial" panose="020B0604020202020204" pitchFamily="34" charset="0"/>
              </a:rPr>
              <a:t>The “Eastern Bluebird” account in “Birds of the World” (BOW), formerly known as “Birds of North America” (BNA) is our authoritative source for presentation details.</a:t>
            </a:r>
          </a:p>
          <a:p>
            <a:pPr eaLnBrk="1" hangingPunct="1">
              <a:spcBef>
                <a:spcPct val="0"/>
              </a:spcBef>
              <a:buFontTx/>
              <a:buNone/>
            </a:pPr>
            <a:endParaRPr lang="en-US" altLang="en-US" sz="4000">
              <a:latin typeface="Arial" panose="020B0604020202020204" pitchFamily="34" charset="0"/>
              <a:cs typeface="Arial" panose="020B0604020202020204" pitchFamily="34" charset="0"/>
            </a:endParaRPr>
          </a:p>
          <a:p>
            <a:pPr eaLnBrk="1" hangingPunct="1">
              <a:spcBef>
                <a:spcPct val="0"/>
              </a:spcBef>
              <a:buFontTx/>
              <a:buNone/>
            </a:pPr>
            <a:r>
              <a:rPr lang="en-US" altLang="en-US" sz="4000">
                <a:latin typeface="Arial" panose="020B0604020202020204" pitchFamily="34" charset="0"/>
                <a:cs typeface="Arial" panose="020B0604020202020204" pitchFamily="34" charset="0"/>
              </a:rPr>
              <a:t>Photographers granted permission for use of their photos.</a:t>
            </a:r>
          </a:p>
          <a:p>
            <a:pPr eaLnBrk="1" hangingPunct="1">
              <a:spcBef>
                <a:spcPct val="0"/>
              </a:spcBef>
              <a:buFontTx/>
              <a:buNone/>
            </a:pPr>
            <a:r>
              <a:rPr lang="en-US" altLang="en-US" sz="4000">
                <a:latin typeface="Arial" panose="020B0604020202020204" pitchFamily="34" charset="0"/>
                <a:cs typeface="Arial" panose="020B0604020202020204" pitchFamily="34" charset="0"/>
              </a:rPr>
              <a:t>We are deeply grateful. </a:t>
            </a:r>
          </a:p>
        </p:txBody>
      </p:sp>
    </p:spTree>
    <p:extLst>
      <p:ext uri="{BB962C8B-B14F-4D97-AF65-F5344CB8AC3E}">
        <p14:creationId xmlns:p14="http://schemas.microsoft.com/office/powerpoint/2010/main" val="2287801647"/>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78220" y="1677718"/>
            <a:ext cx="4572000" cy="3925018"/>
          </a:xfrm>
          <a:prstGeom prst="rect">
            <a:avLst/>
          </a:prstGeom>
          <a:ln>
            <a:noFill/>
          </a:ln>
          <a:effectLst>
            <a:outerShdw blurRad="292100" dist="139700" dir="2700000" algn="tl" rotWithShape="0">
              <a:srgbClr val="333333">
                <a:alpha val="65000"/>
              </a:srgbClr>
            </a:outerShdw>
          </a:effectLst>
        </p:spPr>
      </p:pic>
      <p:pic>
        <p:nvPicPr>
          <p:cNvPr id="9" name="Picture 8"/>
          <p:cNvPicPr>
            <a:picLocks/>
          </p:cNvPicPr>
          <p:nvPr/>
        </p:nvPicPr>
        <p:blipFill>
          <a:blip r:embed="rId4"/>
          <a:stretch>
            <a:fillRect/>
          </a:stretch>
        </p:blipFill>
        <p:spPr>
          <a:xfrm>
            <a:off x="2313110" y="2045710"/>
            <a:ext cx="4572000" cy="379476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3496775" y="2325710"/>
            <a:ext cx="4572000" cy="388861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a:stretch>
            <a:fillRect/>
          </a:stretch>
        </p:blipFill>
        <p:spPr>
          <a:xfrm>
            <a:off x="4680439" y="2626516"/>
            <a:ext cx="4572000" cy="3909178"/>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2667000" y="11723"/>
            <a:ext cx="6019800" cy="769441"/>
          </a:xfrm>
          <a:prstGeom prst="rect">
            <a:avLst/>
          </a:prstGeom>
          <a:noFill/>
        </p:spPr>
        <p:txBody>
          <a:bodyPr wrap="square" rtlCol="0">
            <a:spAutoFit/>
          </a:bodyPr>
          <a:lstStyle/>
          <a:p>
            <a:pPr algn="ctr"/>
            <a:r>
              <a:rPr lang="en-US" sz="4400"/>
              <a:t>Do’s</a:t>
            </a:r>
          </a:p>
        </p:txBody>
      </p:sp>
    </p:spTree>
    <p:extLst>
      <p:ext uri="{BB962C8B-B14F-4D97-AF65-F5344CB8AC3E}">
        <p14:creationId xmlns:p14="http://schemas.microsoft.com/office/powerpoint/2010/main" val="24905853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667000" y="11723"/>
            <a:ext cx="6019800" cy="769441"/>
          </a:xfrm>
          <a:prstGeom prst="rect">
            <a:avLst/>
          </a:prstGeom>
          <a:noFill/>
        </p:spPr>
        <p:txBody>
          <a:bodyPr wrap="square" rtlCol="0">
            <a:spAutoFit/>
          </a:bodyPr>
          <a:lstStyle/>
          <a:p>
            <a:pPr algn="ctr"/>
            <a:r>
              <a:rPr lang="en-US" sz="4400"/>
              <a:t>Don’t s</a:t>
            </a:r>
          </a:p>
        </p:txBody>
      </p:sp>
      <p:pic>
        <p:nvPicPr>
          <p:cNvPr id="8" name="Picture 7"/>
          <p:cNvPicPr>
            <a:picLocks noChangeAspect="1"/>
          </p:cNvPicPr>
          <p:nvPr/>
        </p:nvPicPr>
        <p:blipFill>
          <a:blip r:embed="rId3"/>
          <a:stretch>
            <a:fillRect/>
          </a:stretch>
        </p:blipFill>
        <p:spPr>
          <a:xfrm>
            <a:off x="1219200" y="871555"/>
            <a:ext cx="4572000" cy="3502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a:stretch>
            <a:fillRect/>
          </a:stretch>
        </p:blipFill>
        <p:spPr>
          <a:xfrm>
            <a:off x="2209800" y="1185826"/>
            <a:ext cx="4165230" cy="379476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a:stretch>
            <a:fillRect/>
          </a:stretch>
        </p:blipFill>
        <p:spPr>
          <a:xfrm>
            <a:off x="3124200" y="1750957"/>
            <a:ext cx="4572000" cy="3582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6"/>
          <a:stretch>
            <a:fillRect/>
          </a:stretch>
        </p:blipFill>
        <p:spPr>
          <a:xfrm>
            <a:off x="4114800" y="2438400"/>
            <a:ext cx="4572000" cy="3556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7"/>
          <a:stretch>
            <a:fillRect/>
          </a:stretch>
        </p:blipFill>
        <p:spPr>
          <a:xfrm>
            <a:off x="5562600" y="3029767"/>
            <a:ext cx="4572000" cy="354629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212662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38600" y="1828800"/>
            <a:ext cx="7921015" cy="4834785"/>
          </a:xfrm>
          <a:prstGeom prst="rect">
            <a:avLst/>
          </a:prstGeom>
        </p:spPr>
        <p:txBody>
          <a:bodyPr wrap="square">
            <a:spAutoFit/>
          </a:bodyPr>
          <a:lstStyle/>
          <a:p>
            <a:pPr marL="342900" marR="0" lvl="0" indent="-342900">
              <a:lnSpc>
                <a:spcPct val="107000"/>
              </a:lnSpc>
              <a:spcBef>
                <a:spcPts val="0"/>
              </a:spcBef>
              <a:spcAft>
                <a:spcPts val="0"/>
              </a:spcAft>
              <a:buFont typeface="+mj-lt"/>
              <a:buAutoNum type="arabicPeriod"/>
            </a:pPr>
            <a:r>
              <a:rPr lang="en-US" sz="3200">
                <a:solidFill>
                  <a:schemeClr val="bg1"/>
                </a:solidFill>
                <a:latin typeface="Calibri" panose="020F0502020204030204" pitchFamily="34" charset="0"/>
                <a:ea typeface="Calibri" panose="020F0502020204030204" pitchFamily="34" charset="0"/>
                <a:cs typeface="Times New Roman" panose="02020603050405020304" pitchFamily="18" charset="0"/>
              </a:rPr>
              <a:t>Tag the exact location of a nest you want to monitor.</a:t>
            </a:r>
          </a:p>
          <a:p>
            <a:pPr marL="342900" marR="0" lvl="0" indent="-342900">
              <a:lnSpc>
                <a:spcPct val="107000"/>
              </a:lnSpc>
              <a:spcBef>
                <a:spcPts val="0"/>
              </a:spcBef>
              <a:spcAft>
                <a:spcPts val="0"/>
              </a:spcAft>
              <a:buFont typeface="+mj-lt"/>
              <a:buAutoNum type="arabicPeriod"/>
            </a:pPr>
            <a:r>
              <a:rPr lang="en-US" sz="3200">
                <a:solidFill>
                  <a:schemeClr val="bg1"/>
                </a:solidFill>
                <a:latin typeface="Calibri" panose="020F0502020204030204" pitchFamily="34" charset="0"/>
                <a:ea typeface="Calibri" panose="020F0502020204030204" pitchFamily="34" charset="0"/>
                <a:cs typeface="Times New Roman" panose="02020603050405020304" pitchFamily="18" charset="0"/>
              </a:rPr>
              <a:t>Name your nest.</a:t>
            </a:r>
          </a:p>
          <a:p>
            <a:pPr marL="342900" marR="0" lvl="0" indent="-342900">
              <a:lnSpc>
                <a:spcPct val="107000"/>
              </a:lnSpc>
              <a:spcBef>
                <a:spcPts val="0"/>
              </a:spcBef>
              <a:spcAft>
                <a:spcPts val="0"/>
              </a:spcAft>
              <a:buFont typeface="+mj-lt"/>
              <a:buAutoNum type="arabicPeriod"/>
            </a:pPr>
            <a:r>
              <a:rPr lang="en-US" sz="3200">
                <a:solidFill>
                  <a:schemeClr val="bg1"/>
                </a:solidFill>
                <a:latin typeface="Calibri" panose="020F0502020204030204" pitchFamily="34" charset="0"/>
                <a:ea typeface="Calibri" panose="020F0502020204030204" pitchFamily="34" charset="0"/>
                <a:cs typeface="Times New Roman" panose="02020603050405020304" pitchFamily="18" charset="0"/>
              </a:rPr>
              <a:t>(Eventually) determine the bird species.</a:t>
            </a:r>
          </a:p>
          <a:p>
            <a:pPr marL="342900" marR="0" lvl="0" indent="-342900">
              <a:lnSpc>
                <a:spcPct val="107000"/>
              </a:lnSpc>
              <a:spcBef>
                <a:spcPts val="0"/>
              </a:spcBef>
              <a:spcAft>
                <a:spcPts val="0"/>
              </a:spcAft>
              <a:buFont typeface="+mj-lt"/>
              <a:buAutoNum type="arabicPeriod"/>
            </a:pPr>
            <a:r>
              <a:rPr lang="en-US" sz="3200">
                <a:solidFill>
                  <a:schemeClr val="bg1"/>
                </a:solidFill>
                <a:latin typeface="Calibri" panose="020F0502020204030204" pitchFamily="34" charset="0"/>
                <a:ea typeface="Calibri" panose="020F0502020204030204" pitchFamily="34" charset="0"/>
                <a:cs typeface="Times New Roman" panose="02020603050405020304" pitchFamily="18" charset="0"/>
              </a:rPr>
              <a:t>Observe if there are any eggs or young.</a:t>
            </a:r>
          </a:p>
          <a:p>
            <a:pPr marL="342900" marR="0" lvl="0" indent="-342900">
              <a:lnSpc>
                <a:spcPct val="107000"/>
              </a:lnSpc>
              <a:spcBef>
                <a:spcPts val="0"/>
              </a:spcBef>
              <a:spcAft>
                <a:spcPts val="0"/>
              </a:spcAft>
              <a:buFont typeface="+mj-lt"/>
              <a:buAutoNum type="arabicPeriod"/>
            </a:pPr>
            <a:r>
              <a:rPr lang="en-US" sz="3200">
                <a:solidFill>
                  <a:schemeClr val="bg1"/>
                </a:solidFill>
                <a:latin typeface="Calibri" panose="020F0502020204030204" pitchFamily="34" charset="0"/>
                <a:ea typeface="Calibri" panose="020F0502020204030204" pitchFamily="34" charset="0"/>
                <a:cs typeface="Times New Roman" panose="02020603050405020304" pitchFamily="18" charset="0"/>
              </a:rPr>
              <a:t>Move away from the nest to enter nest details.</a:t>
            </a:r>
          </a:p>
          <a:p>
            <a:pPr marL="342900" marR="0" lvl="0" indent="-342900">
              <a:lnSpc>
                <a:spcPct val="107000"/>
              </a:lnSpc>
              <a:spcBef>
                <a:spcPts val="0"/>
              </a:spcBef>
              <a:spcAft>
                <a:spcPts val="800"/>
              </a:spcAft>
              <a:buFont typeface="+mj-lt"/>
              <a:buAutoNum type="arabicPeriod"/>
            </a:pPr>
            <a:r>
              <a:rPr lang="en-US" sz="3200">
                <a:solidFill>
                  <a:schemeClr val="bg1"/>
                </a:solidFill>
                <a:latin typeface="Calibri" panose="020F0502020204030204" pitchFamily="34" charset="0"/>
                <a:ea typeface="Calibri" panose="020F0502020204030204" pitchFamily="34" charset="0"/>
                <a:cs typeface="Times New Roman" panose="02020603050405020304" pitchFamily="18" charset="0"/>
              </a:rPr>
              <a:t>Visit the nest every few days until the nesting attempt is completed.</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p:cNvSpPr>
            <a:spLocks noGrp="1"/>
          </p:cNvSpPr>
          <p:nvPr>
            <p:ph type="title"/>
          </p:nvPr>
        </p:nvSpPr>
        <p:spPr/>
        <p:txBody>
          <a:bodyPr/>
          <a:lstStyle/>
          <a:p>
            <a:r>
              <a:rPr lang="en-US" err="1">
                <a:latin typeface="Calibri" panose="020F0502020204030204" pitchFamily="34" charset="0"/>
                <a:ea typeface="Calibri" panose="020F0502020204030204" pitchFamily="34" charset="0"/>
                <a:cs typeface="Times New Roman" panose="02020603050405020304" pitchFamily="18" charset="0"/>
              </a:rPr>
              <a:t>NestWatch</a:t>
            </a:r>
            <a:r>
              <a:rPr lang="en-US">
                <a:latin typeface="Calibri" panose="020F0502020204030204" pitchFamily="34" charset="0"/>
                <a:ea typeface="Calibri" panose="020F0502020204030204" pitchFamily="34" charset="0"/>
                <a:cs typeface="Times New Roman" panose="02020603050405020304" pitchFamily="18" charset="0"/>
              </a:rPr>
              <a:t> in a nutshell</a:t>
            </a:r>
            <a:br>
              <a:rPr lang="en-US">
                <a:latin typeface="Calibri" panose="020F0502020204030204" pitchFamily="34" charset="0"/>
                <a:ea typeface="Calibri" panose="020F0502020204030204" pitchFamily="34" charset="0"/>
                <a:cs typeface="Times New Roman" panose="02020603050405020304" pitchFamily="18" charset="0"/>
              </a:rPr>
            </a:br>
            <a:endParaRPr lang="en-US"/>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8246" l="2400" r="98400"/>
                    </a14:imgEffect>
                  </a14:imgLayer>
                </a14:imgProps>
              </a:ext>
            </a:extLst>
          </a:blip>
          <a:stretch>
            <a:fillRect/>
          </a:stretch>
        </p:blipFill>
        <p:spPr>
          <a:xfrm flipH="1">
            <a:off x="9974434" y="0"/>
            <a:ext cx="2217566" cy="17997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84698088"/>
      </p:ext>
    </p:extLst>
  </p:cSld>
  <p:clrMapOvr>
    <a:masterClrMapping/>
  </p:clrMapOvr>
  <p:transition spd="slow" advTm="15000">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0" y="685800"/>
            <a:ext cx="7467600" cy="5262979"/>
          </a:xfrm>
          <a:prstGeom prst="rect">
            <a:avLst/>
          </a:prstGeom>
          <a:noFill/>
        </p:spPr>
        <p:txBody>
          <a:bodyPr wrap="square" rtlCol="0">
            <a:spAutoFit/>
          </a:bodyPr>
          <a:lstStyle/>
          <a:p>
            <a:r>
              <a:rPr lang="en-US" sz="4800"/>
              <a:t>The up close and personal joy of observing bluebirds is so gratifying that it keeps monitors coming back year after year for a lifetime.</a:t>
            </a:r>
          </a:p>
          <a:p>
            <a:pPr algn="r"/>
            <a:r>
              <a:rPr lang="en-US" sz="4800"/>
              <a:t>Jonathan Ridgeway</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1216"/>
          <a:stretch/>
        </p:blipFill>
        <p:spPr>
          <a:xfrm>
            <a:off x="304800" y="969732"/>
            <a:ext cx="3521336" cy="3678468"/>
          </a:xfrm>
          <a:prstGeom prst="rect">
            <a:avLst/>
          </a:prstGeom>
        </p:spPr>
      </p:pic>
    </p:spTree>
    <p:extLst>
      <p:ext uri="{BB962C8B-B14F-4D97-AF65-F5344CB8AC3E}">
        <p14:creationId xmlns:p14="http://schemas.microsoft.com/office/powerpoint/2010/main" val="1546477394"/>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ctrTitle"/>
          </p:nvPr>
        </p:nvSpPr>
        <p:spPr>
          <a:xfrm>
            <a:off x="7696200" y="990600"/>
            <a:ext cx="4267200" cy="2971800"/>
          </a:xfrm>
        </p:spPr>
        <p:txBody>
          <a:bodyPr>
            <a:normAutofit/>
          </a:bodyPr>
          <a:lstStyle/>
          <a:p>
            <a:r>
              <a:rPr lang="en-US" altLang="en-US" sz="6000"/>
              <a:t>Bluebird </a:t>
            </a:r>
            <a:br>
              <a:rPr lang="en-US" altLang="en-US" sz="6000"/>
            </a:br>
            <a:r>
              <a:rPr lang="en-US" altLang="en-US" sz="6000"/>
              <a:t>Diet</a:t>
            </a:r>
          </a:p>
        </p:txBody>
      </p:sp>
      <p:sp>
        <p:nvSpPr>
          <p:cNvPr id="3" name="Subtitle 2"/>
          <p:cNvSpPr>
            <a:spLocks noGrp="1"/>
          </p:cNvSpPr>
          <p:nvPr>
            <p:ph type="subTitle" idx="1"/>
          </p:nvPr>
        </p:nvSpPr>
        <p:spPr>
          <a:xfrm>
            <a:off x="7696200" y="4724400"/>
            <a:ext cx="6705600" cy="1752600"/>
          </a:xfrm>
        </p:spPr>
        <p:txBody>
          <a:bodyPr/>
          <a:lstStyle/>
          <a:p>
            <a:pPr marL="342900" indent="-342900">
              <a:buFont typeface="Arial" panose="020B0604020202020204" pitchFamily="34" charset="0"/>
              <a:buChar char="•"/>
              <a:defRPr/>
            </a:pPr>
            <a:r>
              <a:rPr lang="en-US"/>
              <a:t>Insects, Spiders, and other Arthropods </a:t>
            </a:r>
          </a:p>
          <a:p>
            <a:pPr marL="342900" indent="-342900">
              <a:buFont typeface="Arial" panose="020B0604020202020204" pitchFamily="34" charset="0"/>
              <a:buChar char="•"/>
              <a:defRPr/>
            </a:pPr>
            <a:r>
              <a:rPr lang="en-US"/>
              <a:t>Berries</a:t>
            </a:r>
          </a:p>
        </p:txBody>
      </p:sp>
    </p:spTree>
  </p:cSld>
  <p:clrMapOvr>
    <a:masterClrMapping/>
  </p:clrMapOvr>
  <p:transition spd="slow" advTm="5000">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 Texas Bluebird Society</a:t>
            </a:r>
          </a:p>
        </p:txBody>
      </p:sp>
      <p:sp>
        <p:nvSpPr>
          <p:cNvPr id="13" name="TextBox 3"/>
          <p:cNvSpPr txBox="1">
            <a:spLocks noGrp="1" noChangeArrowheads="1"/>
          </p:cNvSpPr>
          <p:nvPr>
            <p:ph type="title"/>
          </p:nvPr>
        </p:nvSpPr>
        <p:spPr bwMode="auto">
          <a:xfrm>
            <a:off x="1534500" y="290730"/>
            <a:ext cx="8770571"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latin typeface="Arial" panose="020B0604020202020204" pitchFamily="34" charset="0"/>
              </a:rPr>
              <a:t>Encourage Insects</a:t>
            </a:r>
          </a:p>
          <a:p>
            <a:pPr algn="ctr">
              <a:spcBef>
                <a:spcPct val="0"/>
              </a:spcBef>
              <a:buFontTx/>
              <a:buNone/>
            </a:pPr>
            <a:endParaRPr lang="en-US" altLang="en-US" sz="1800">
              <a:solidFill>
                <a:schemeClr val="bg1"/>
              </a:solidFill>
              <a:latin typeface="Arial" panose="020B0604020202020204" pitchFamily="34" charset="0"/>
            </a:endParaRPr>
          </a:p>
        </p:txBody>
      </p:sp>
      <p:sp>
        <p:nvSpPr>
          <p:cNvPr id="5" name="Footer Placeholder 1"/>
          <p:cNvSpPr txBox="1">
            <a:spLocks/>
          </p:cNvSpPr>
          <p:nvPr/>
        </p:nvSpPr>
        <p:spPr>
          <a:xfrm>
            <a:off x="3086099" y="6449015"/>
            <a:ext cx="5667375"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baseline="0">
                <a:solidFill>
                  <a:schemeClr val="bg1"/>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9606" y="935038"/>
            <a:ext cx="6219430" cy="5361577"/>
          </a:xfrm>
          <a:prstGeom prst="rect">
            <a:avLst/>
          </a:prstGeom>
        </p:spPr>
      </p:pic>
    </p:spTree>
    <p:extLst>
      <p:ext uri="{BB962C8B-B14F-4D97-AF65-F5344CB8AC3E}">
        <p14:creationId xmlns:p14="http://schemas.microsoft.com/office/powerpoint/2010/main" val="583152188"/>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2667000"/>
            <a:ext cx="6781800" cy="584775"/>
          </a:xfrm>
          <a:prstGeom prst="rect">
            <a:avLst/>
          </a:prstGeom>
        </p:spPr>
        <p:txBody>
          <a:bodyPr wrap="square">
            <a:spAutoFit/>
          </a:bodyPr>
          <a:lstStyle/>
          <a:p>
            <a:r>
              <a:rPr lang="en-US" altLang="en-US" sz="3200"/>
              <a:t>What “insects” do bluebirds eat?</a:t>
            </a:r>
          </a:p>
        </p:txBody>
      </p:sp>
      <p:pic>
        <p:nvPicPr>
          <p:cNvPr id="13" name="Picture 12"/>
          <p:cNvPicPr>
            <a:picLocks noChangeAspect="1"/>
          </p:cNvPicPr>
          <p:nvPr/>
        </p:nvPicPr>
        <p:blipFill>
          <a:blip r:embed="rId3"/>
          <a:stretch>
            <a:fillRect/>
          </a:stretch>
        </p:blipFill>
        <p:spPr>
          <a:xfrm>
            <a:off x="6400800" y="838201"/>
            <a:ext cx="5752694" cy="6096000"/>
          </a:xfrm>
          <a:prstGeom prst="rect">
            <a:avLst/>
          </a:prstGeom>
          <a:ln>
            <a:noFill/>
          </a:ln>
          <a:effectLst>
            <a:softEdge rad="112500"/>
          </a:effectLst>
        </p:spPr>
      </p:pic>
      <p:sp>
        <p:nvSpPr>
          <p:cNvPr id="4" name="Footer Placeholder 1"/>
          <p:cNvSpPr>
            <a:spLocks noGrp="1"/>
          </p:cNvSpPr>
          <p:nvPr>
            <p:ph type="ftr" sz="quarter" idx="11"/>
          </p:nvPr>
        </p:nvSpPr>
        <p:spPr>
          <a:xfrm>
            <a:off x="671513" y="6172200"/>
            <a:ext cx="2071687" cy="365125"/>
          </a:xfrm>
        </p:spPr>
        <p:txBody>
          <a:bodyPr/>
          <a:lstStyle/>
          <a:p>
            <a:pPr>
              <a:defRPr/>
            </a:pPr>
            <a:r>
              <a:rPr lang="en-US">
                <a:solidFill>
                  <a:schemeClr val="tx1"/>
                </a:solidFill>
              </a:rPr>
              <a:t>© Texas Bluebird Society</a:t>
            </a:r>
          </a:p>
        </p:txBody>
      </p:sp>
    </p:spTree>
    <p:extLst>
      <p:ext uri="{BB962C8B-B14F-4D97-AF65-F5344CB8AC3E}">
        <p14:creationId xmlns:p14="http://schemas.microsoft.com/office/powerpoint/2010/main" val="2197076359"/>
      </p:ext>
    </p:extLst>
  </p:cSld>
  <p:clrMapOvr>
    <a:masterClrMapping/>
  </p:clrMapOvr>
  <p:transition spd="slow" advTm="5000">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5"/>
          <p:cNvSpPr txBox="1">
            <a:spLocks noChangeArrowheads="1"/>
          </p:cNvSpPr>
          <p:nvPr/>
        </p:nvSpPr>
        <p:spPr bwMode="auto">
          <a:xfrm>
            <a:off x="3581402" y="5715003"/>
            <a:ext cx="1771651" cy="415755"/>
          </a:xfrm>
          <a:prstGeom prst="rect">
            <a:avLst/>
          </a:prstGeom>
          <a:noFill/>
          <a:ln>
            <a:noFill/>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sz="1051">
                <a:solidFill>
                  <a:schemeClr val="bg1"/>
                </a:solidFill>
                <a:latin typeface="Comic Sans MS" panose="030F0702030302020204" pitchFamily="66" charset="0"/>
              </a:rPr>
              <a:t>Photo courtesy of </a:t>
            </a:r>
          </a:p>
          <a:p>
            <a:pPr eaLnBrk="1" hangingPunct="1">
              <a:defRPr/>
            </a:pPr>
            <a:r>
              <a:rPr lang="en-US" sz="1051">
                <a:solidFill>
                  <a:schemeClr val="bg1"/>
                </a:solidFill>
                <a:latin typeface="Comic Sans MS" panose="030F0702030302020204" pitchFamily="66" charset="0"/>
              </a:rPr>
              <a:t>Mike &amp; Jean Drummond</a:t>
            </a:r>
          </a:p>
        </p:txBody>
      </p:sp>
      <p:sp>
        <p:nvSpPr>
          <p:cNvPr id="53252" name="Text Box 6"/>
          <p:cNvSpPr txBox="1">
            <a:spLocks noChangeArrowheads="1"/>
          </p:cNvSpPr>
          <p:nvPr/>
        </p:nvSpPr>
        <p:spPr bwMode="auto">
          <a:xfrm>
            <a:off x="4038600" y="3162300"/>
            <a:ext cx="7353300" cy="2677656"/>
          </a:xfrm>
          <a:prstGeom prst="rect">
            <a:avLst/>
          </a:prstGeom>
          <a:no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indent="-342900" eaLnBrk="1" hangingPunct="1">
              <a:buFont typeface="Arial" panose="020B0604020202020204" pitchFamily="34" charset="0"/>
              <a:buChar char="•"/>
              <a:defRPr/>
            </a:pPr>
            <a:r>
              <a:rPr lang="en-US" b="1">
                <a:latin typeface="Calibri" panose="020F0502020204030204" pitchFamily="34" charset="0"/>
                <a:cs typeface="Arial" panose="020B0604020202020204" pitchFamily="34" charset="0"/>
              </a:rPr>
              <a:t>	</a:t>
            </a:r>
            <a:r>
              <a:rPr lang="en-US" b="1">
                <a:latin typeface="Arial" panose="020B0604020202020204" pitchFamily="34" charset="0"/>
                <a:cs typeface="Arial" panose="020B0604020202020204" pitchFamily="34" charset="0"/>
              </a:rPr>
              <a:t>grasshoppers</a:t>
            </a:r>
          </a:p>
          <a:p>
            <a:pPr marL="342900" indent="-342900" eaLnBrk="1" hangingPunct="1">
              <a:buFont typeface="Arial" panose="020B0604020202020204" pitchFamily="34" charset="0"/>
              <a:buChar char="•"/>
              <a:defRPr/>
            </a:pPr>
            <a:r>
              <a:rPr lang="en-US" b="1">
                <a:latin typeface="Arial" panose="020B0604020202020204" pitchFamily="34" charset="0"/>
                <a:cs typeface="Arial" panose="020B0604020202020204" pitchFamily="34" charset="0"/>
              </a:rPr>
              <a:t>	beetles</a:t>
            </a:r>
          </a:p>
          <a:p>
            <a:pPr marL="342900" indent="-342900" eaLnBrk="1" hangingPunct="1">
              <a:buFont typeface="Arial" panose="020B0604020202020204" pitchFamily="34" charset="0"/>
              <a:buChar char="•"/>
              <a:defRPr/>
            </a:pPr>
            <a:r>
              <a:rPr lang="en-US" b="1">
                <a:latin typeface="Arial" panose="020B0604020202020204" pitchFamily="34" charset="0"/>
                <a:cs typeface="Arial" panose="020B0604020202020204" pitchFamily="34" charset="0"/>
              </a:rPr>
              <a:t>	spiders</a:t>
            </a:r>
          </a:p>
          <a:p>
            <a:pPr marL="342900" indent="-342900" eaLnBrk="1" hangingPunct="1">
              <a:buFont typeface="Arial" panose="020B0604020202020204" pitchFamily="34" charset="0"/>
              <a:buChar char="•"/>
              <a:defRPr/>
            </a:pPr>
            <a:r>
              <a:rPr lang="en-US" b="1">
                <a:latin typeface="Arial" panose="020B0604020202020204" pitchFamily="34" charset="0"/>
                <a:cs typeface="Arial" panose="020B0604020202020204" pitchFamily="34" charset="0"/>
              </a:rPr>
              <a:t>	caterpillars</a:t>
            </a:r>
          </a:p>
          <a:p>
            <a:pPr marL="342900" indent="-342900" eaLnBrk="1" hangingPunct="1">
              <a:buFont typeface="Arial" panose="020B0604020202020204" pitchFamily="34" charset="0"/>
              <a:buChar char="•"/>
              <a:defRPr/>
            </a:pPr>
            <a:r>
              <a:rPr lang="en-US" b="1">
                <a:latin typeface="Arial" panose="020B0604020202020204" pitchFamily="34" charset="0"/>
                <a:cs typeface="Arial" panose="020B0604020202020204" pitchFamily="34" charset="0"/>
              </a:rPr>
              <a:t>       some mosquitoes (takes MANY for a meal</a:t>
            </a:r>
          </a:p>
          <a:p>
            <a:pPr lvl="1" indent="0" eaLnBrk="1" hangingPunct="1">
              <a:defRPr/>
            </a:pPr>
            <a:r>
              <a:rPr lang="en-US" b="1">
                <a:latin typeface="Arial" panose="020B0604020202020204" pitchFamily="34" charset="0"/>
                <a:cs typeface="Arial" panose="020B0604020202020204" pitchFamily="34" charset="0"/>
              </a:rPr>
              <a:t> </a:t>
            </a:r>
          </a:p>
          <a:p>
            <a:pPr marL="342900" indent="-342900" eaLnBrk="1" hangingPunct="1">
              <a:buFont typeface="Arial" panose="020B0604020202020204" pitchFamily="34" charset="0"/>
              <a:buChar char="•"/>
              <a:defRPr/>
            </a:pPr>
            <a:r>
              <a:rPr lang="en-US" b="1">
                <a:latin typeface="Arial" panose="020B0604020202020204" pitchFamily="34" charset="0"/>
                <a:cs typeface="Arial" panose="020B0604020202020204" pitchFamily="34" charset="0"/>
              </a:rPr>
              <a:t>	(mealworms)</a:t>
            </a:r>
          </a:p>
        </p:txBody>
      </p:sp>
      <p:pic>
        <p:nvPicPr>
          <p:cNvPr id="47109" name="Picture 1"/>
          <p:cNvPicPr>
            <a:picLocks noChangeAspect="1"/>
          </p:cNvPicPr>
          <p:nvPr/>
        </p:nvPicPr>
        <p:blipFill>
          <a:blip r:embed="rId3">
            <a:extLst>
              <a:ext uri="{BEBA8EAE-BF5A-486C-A8C5-ECC9F3942E4B}">
                <a14:imgProps xmlns:a14="http://schemas.microsoft.com/office/drawing/2010/main">
                  <a14:imgLayer r:embed="rId4">
                    <a14:imgEffect>
                      <a14:backgroundRemoval t="2003" b="98623" l="2627" r="97373">
                        <a14:backgroundMark x1="54221" y1="20275" x2="54221" y2="20275"/>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5029200" cy="7010400"/>
          </a:xfrm>
          <a:prstGeom prst="rect">
            <a:avLst/>
          </a:prstGeom>
          <a:ln>
            <a:noFill/>
          </a:ln>
          <a:effectLst>
            <a:outerShdw blurRad="190500" algn="tl" rotWithShape="0">
              <a:srgbClr val="000000">
                <a:alpha val="70000"/>
              </a:srgbClr>
            </a:outerShdw>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3513137"/>
            <a:ext cx="4383120" cy="3513137"/>
          </a:xfrm>
          <a:prstGeom prst="rect">
            <a:avLst/>
          </a:prstGeom>
          <a:ln>
            <a:noFill/>
          </a:ln>
          <a:effectLst>
            <a:softEdge rad="112500"/>
          </a:effectLst>
        </p:spPr>
      </p:pic>
      <p:sp>
        <p:nvSpPr>
          <p:cNvPr id="6" name="Text Box 6"/>
          <p:cNvSpPr txBox="1">
            <a:spLocks noChangeArrowheads="1"/>
          </p:cNvSpPr>
          <p:nvPr/>
        </p:nvSpPr>
        <p:spPr bwMode="auto">
          <a:xfrm>
            <a:off x="5334003" y="2345583"/>
            <a:ext cx="5924547" cy="584775"/>
          </a:xfrm>
          <a:prstGeom prst="rect">
            <a:avLst/>
          </a:prstGeom>
          <a:no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sz="3200" b="1">
                <a:latin typeface="Arial" panose="020B0604020202020204" pitchFamily="34" charset="0"/>
                <a:cs typeface="Arial" panose="020B0604020202020204" pitchFamily="34" charset="0"/>
              </a:rPr>
              <a:t>Primarily arthropod eaters:</a:t>
            </a:r>
          </a:p>
        </p:txBody>
      </p:sp>
    </p:spTree>
  </p:cSld>
  <p:clrMapOvr>
    <a:masterClrMapping/>
  </p:clrMapOvr>
  <p:transition spd="slow" advTm="5000">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19598" y="457200"/>
            <a:ext cx="2363835" cy="584775"/>
          </a:xfrm>
          <a:prstGeom prst="rect">
            <a:avLst/>
          </a:prstGeom>
        </p:spPr>
        <p:txBody>
          <a:bodyPr wrap="square">
            <a:spAutoFit/>
          </a:bodyPr>
          <a:lstStyle/>
          <a:p>
            <a:r>
              <a:rPr lang="en-US" altLang="en-US" sz="3200">
                <a:solidFill>
                  <a:schemeClr val="bg1"/>
                </a:solidFill>
              </a:rPr>
              <a:t>Mealworms</a:t>
            </a:r>
            <a:endParaRPr lang="en-US" sz="320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295400"/>
            <a:ext cx="7885093" cy="5258372"/>
          </a:xfrm>
          <a:prstGeom prst="rect">
            <a:avLst/>
          </a:prstGeom>
        </p:spPr>
      </p:pic>
    </p:spTree>
    <p:extLst>
      <p:ext uri="{BB962C8B-B14F-4D97-AF65-F5344CB8AC3E}">
        <p14:creationId xmlns:p14="http://schemas.microsoft.com/office/powerpoint/2010/main" val="2121769561"/>
      </p:ext>
    </p:extLst>
  </p:cSld>
  <p:clrMapOvr>
    <a:masterClrMapping/>
  </p:clrMapOvr>
  <p:transition spd="slow" advTm="5000">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557"/>
            <a:ext cx="10210800" cy="6830443"/>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9449"/>
      </p:ext>
    </p:extLst>
  </p:cSld>
  <p:clrMapOvr>
    <a:masterClrMapping/>
  </p:clrMapOvr>
  <p:transition spd="slow" advTm="5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635" y="0"/>
            <a:ext cx="10055257" cy="6487886"/>
          </a:xfrm>
          <a:prstGeom prst="rect">
            <a:avLst/>
          </a:prstGeom>
        </p:spPr>
      </p:pic>
      <p:sp>
        <p:nvSpPr>
          <p:cNvPr id="2" name="Rectangle 1"/>
          <p:cNvSpPr/>
          <p:nvPr/>
        </p:nvSpPr>
        <p:spPr>
          <a:xfrm>
            <a:off x="166713" y="6488668"/>
            <a:ext cx="3004861" cy="369332"/>
          </a:xfrm>
          <a:prstGeom prst="rect">
            <a:avLst/>
          </a:prstGeom>
        </p:spPr>
        <p:txBody>
          <a:bodyPr wrap="none">
            <a:spAutoFit/>
          </a:bodyPr>
          <a:lstStyle/>
          <a:p>
            <a:pPr algn="r"/>
            <a:r>
              <a:rPr lang="en-US" b="1"/>
              <a:t>© Texas Bluebird Society </a:t>
            </a:r>
          </a:p>
        </p:txBody>
      </p:sp>
    </p:spTree>
    <p:extLst>
      <p:ext uri="{BB962C8B-B14F-4D97-AF65-F5344CB8AC3E}">
        <p14:creationId xmlns:p14="http://schemas.microsoft.com/office/powerpoint/2010/main" val="4119078634"/>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olette Martin Studdert's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609600"/>
            <a:ext cx="6922314" cy="563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530000"/>
      </p:ext>
    </p:extLst>
  </p:cSld>
  <p:clrMapOvr>
    <a:masterClrMapping/>
  </p:clrMapOvr>
  <p:transition spd="slow" advTm="5000">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219" b="97813" l="5556" r="95833"/>
                    </a14:imgEffect>
                  </a14:imgLayer>
                </a14:imgProps>
              </a:ext>
              <a:ext uri="{28A0092B-C50C-407E-A947-70E740481C1C}">
                <a14:useLocalDpi xmlns:a14="http://schemas.microsoft.com/office/drawing/2010/main" val="0"/>
              </a:ext>
            </a:extLst>
          </a:blip>
          <a:stretch>
            <a:fillRect/>
          </a:stretch>
        </p:blipFill>
        <p:spPr>
          <a:xfrm>
            <a:off x="1600200" y="152400"/>
            <a:ext cx="8486775" cy="6858000"/>
          </a:xfrm>
          <a:prstGeom prst="rect">
            <a:avLst/>
          </a:prstGeom>
        </p:spPr>
      </p:pic>
    </p:spTree>
    <p:extLst>
      <p:ext uri="{BB962C8B-B14F-4D97-AF65-F5344CB8AC3E}">
        <p14:creationId xmlns:p14="http://schemas.microsoft.com/office/powerpoint/2010/main" val="1465990930"/>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4"/>
          <p:cNvSpPr>
            <a:spLocks noGrp="1"/>
          </p:cNvSpPr>
          <p:nvPr>
            <p:ph type="title"/>
          </p:nvPr>
        </p:nvSpPr>
        <p:spPr>
          <a:xfrm>
            <a:off x="3276600" y="304800"/>
            <a:ext cx="8351471" cy="914914"/>
          </a:xfrm>
        </p:spPr>
        <p:txBody>
          <a:bodyPr/>
          <a:lstStyle/>
          <a:p>
            <a:r>
              <a:rPr lang="en-US" altLang="en-US"/>
              <a:t>Native Plants for Bluebirds  </a:t>
            </a:r>
          </a:p>
        </p:txBody>
      </p:sp>
      <p:sp>
        <p:nvSpPr>
          <p:cNvPr id="57347" name="Text Placeholder 5"/>
          <p:cNvSpPr>
            <a:spLocks noGrp="1"/>
          </p:cNvSpPr>
          <p:nvPr>
            <p:ph type="body" idx="1"/>
          </p:nvPr>
        </p:nvSpPr>
        <p:spPr>
          <a:xfrm>
            <a:off x="3581400" y="2971800"/>
            <a:ext cx="4160520" cy="823912"/>
          </a:xfrm>
        </p:spPr>
        <p:txBody>
          <a:bodyPr/>
          <a:lstStyle/>
          <a:p>
            <a:r>
              <a:rPr lang="en-US" altLang="en-US" b="1">
                <a:solidFill>
                  <a:srgbClr val="FF0000"/>
                </a:solidFill>
              </a:rPr>
              <a:t>Plants that attract insects</a:t>
            </a:r>
          </a:p>
        </p:txBody>
      </p:sp>
      <p:sp>
        <p:nvSpPr>
          <p:cNvPr id="57348" name="Content Placeholder 6"/>
          <p:cNvSpPr>
            <a:spLocks noGrp="1"/>
          </p:cNvSpPr>
          <p:nvPr>
            <p:ph sz="half" idx="2"/>
          </p:nvPr>
        </p:nvSpPr>
        <p:spPr>
          <a:xfrm>
            <a:off x="3856892" y="3945213"/>
            <a:ext cx="4160520" cy="2333668"/>
          </a:xfrm>
        </p:spPr>
        <p:txBody>
          <a:bodyPr/>
          <a:lstStyle/>
          <a:p>
            <a:pPr>
              <a:buFont typeface="Arial" panose="020B0604020202020204" pitchFamily="34" charset="0"/>
              <a:buChar char="•"/>
            </a:pPr>
            <a:r>
              <a:rPr lang="en-US" altLang="en-US" i="1" err="1"/>
              <a:t>Asclepias</a:t>
            </a:r>
            <a:r>
              <a:rPr lang="en-US" altLang="en-US"/>
              <a:t> – milkweeds</a:t>
            </a:r>
          </a:p>
          <a:p>
            <a:pPr>
              <a:buFont typeface="Arial" panose="020B0604020202020204" pitchFamily="34" charset="0"/>
              <a:buChar char="•"/>
            </a:pPr>
            <a:r>
              <a:rPr lang="en-US" altLang="en-US" i="1"/>
              <a:t>Echinacea</a:t>
            </a:r>
            <a:r>
              <a:rPr lang="en-US" altLang="en-US"/>
              <a:t> – purple coneflower</a:t>
            </a:r>
          </a:p>
          <a:p>
            <a:pPr>
              <a:buFont typeface="Arial" panose="020B0604020202020204" pitchFamily="34" charset="0"/>
              <a:buChar char="•"/>
            </a:pPr>
            <a:r>
              <a:rPr lang="en-US" altLang="en-US" i="1"/>
              <a:t>Lantana </a:t>
            </a:r>
            <a:r>
              <a:rPr lang="en-US" altLang="en-US" i="1" err="1"/>
              <a:t>urticoides</a:t>
            </a:r>
            <a:r>
              <a:rPr lang="en-US" altLang="en-US" i="1"/>
              <a:t> – </a:t>
            </a:r>
            <a:r>
              <a:rPr lang="en-US" altLang="en-US"/>
              <a:t>native lantana</a:t>
            </a:r>
            <a:endParaRPr lang="en-US" altLang="en-US" i="1"/>
          </a:p>
          <a:p>
            <a:pPr>
              <a:buFont typeface="Arial" panose="020B0604020202020204" pitchFamily="34" charset="0"/>
              <a:buChar char="•"/>
            </a:pPr>
            <a:r>
              <a:rPr lang="en-US" altLang="en-US" i="1" err="1"/>
              <a:t>Liatris</a:t>
            </a:r>
            <a:r>
              <a:rPr lang="en-US" altLang="en-US"/>
              <a:t> – </a:t>
            </a:r>
            <a:r>
              <a:rPr lang="en-US" altLang="en-US" err="1"/>
              <a:t>gayfeather</a:t>
            </a:r>
            <a:endParaRPr lang="en-US" altLang="en-US"/>
          </a:p>
          <a:p>
            <a:pPr>
              <a:buFont typeface="Arial" panose="020B0604020202020204" pitchFamily="34" charset="0"/>
              <a:buChar char="•"/>
            </a:pPr>
            <a:r>
              <a:rPr lang="en-US" altLang="en-US" i="1"/>
              <a:t>Salvia </a:t>
            </a:r>
            <a:r>
              <a:rPr lang="en-US" altLang="en-US" i="1" err="1"/>
              <a:t>farinacea</a:t>
            </a:r>
            <a:r>
              <a:rPr lang="en-US" altLang="en-US" i="1"/>
              <a:t> </a:t>
            </a:r>
            <a:r>
              <a:rPr lang="en-US" altLang="en-US"/>
              <a:t> – mealy blue sage</a:t>
            </a:r>
          </a:p>
        </p:txBody>
      </p:sp>
      <p:sp>
        <p:nvSpPr>
          <p:cNvPr id="57349" name="Text Placeholder 7"/>
          <p:cNvSpPr>
            <a:spLocks noGrp="1"/>
          </p:cNvSpPr>
          <p:nvPr>
            <p:ph type="body" sz="quarter" idx="3"/>
          </p:nvPr>
        </p:nvSpPr>
        <p:spPr>
          <a:xfrm>
            <a:off x="8153400" y="2971800"/>
            <a:ext cx="4160520" cy="823912"/>
          </a:xfrm>
        </p:spPr>
        <p:txBody>
          <a:bodyPr/>
          <a:lstStyle/>
          <a:p>
            <a:r>
              <a:rPr lang="en-US" altLang="en-US" b="1">
                <a:solidFill>
                  <a:srgbClr val="FF0000"/>
                </a:solidFill>
              </a:rPr>
              <a:t>Plants that supply berries</a:t>
            </a:r>
          </a:p>
        </p:txBody>
      </p:sp>
      <p:sp>
        <p:nvSpPr>
          <p:cNvPr id="57350" name="Content Placeholder 8"/>
          <p:cNvSpPr>
            <a:spLocks noGrp="1"/>
          </p:cNvSpPr>
          <p:nvPr>
            <p:ph sz="quarter" idx="4"/>
          </p:nvPr>
        </p:nvSpPr>
        <p:spPr>
          <a:xfrm>
            <a:off x="8153400" y="3843496"/>
            <a:ext cx="4160520" cy="2779361"/>
          </a:xfrm>
        </p:spPr>
        <p:txBody>
          <a:bodyPr>
            <a:normAutofit lnSpcReduction="10000"/>
          </a:bodyPr>
          <a:lstStyle/>
          <a:p>
            <a:pPr>
              <a:buFont typeface="Arial" panose="020B0604020202020204" pitchFamily="34" charset="0"/>
              <a:buChar char="•"/>
            </a:pPr>
            <a:r>
              <a:rPr lang="en-US" altLang="en-US" i="1" err="1"/>
              <a:t>Cornus</a:t>
            </a:r>
            <a:r>
              <a:rPr lang="en-US" altLang="en-US" i="1"/>
              <a:t> </a:t>
            </a:r>
            <a:r>
              <a:rPr lang="en-US" altLang="en-US" i="1" err="1"/>
              <a:t>drummondii</a:t>
            </a:r>
            <a:r>
              <a:rPr lang="en-US" altLang="en-US" i="1"/>
              <a:t> </a:t>
            </a:r>
            <a:r>
              <a:rPr lang="en-US" altLang="en-US"/>
              <a:t>– </a:t>
            </a:r>
            <a:r>
              <a:rPr lang="en-US" altLang="en-US" err="1"/>
              <a:t>roughleaf</a:t>
            </a:r>
            <a:r>
              <a:rPr lang="en-US" altLang="en-US"/>
              <a:t> dogwood</a:t>
            </a:r>
          </a:p>
          <a:p>
            <a:pPr>
              <a:buFont typeface="Arial" panose="020B0604020202020204" pitchFamily="34" charset="0"/>
              <a:buChar char="•"/>
            </a:pPr>
            <a:r>
              <a:rPr lang="en-US" altLang="en-US" i="1" err="1"/>
              <a:t>Phoradendron</a:t>
            </a:r>
            <a:r>
              <a:rPr lang="en-US" altLang="en-US" i="1"/>
              <a:t> </a:t>
            </a:r>
            <a:r>
              <a:rPr lang="en-US" altLang="en-US" i="1" err="1"/>
              <a:t>leucarpum</a:t>
            </a:r>
            <a:r>
              <a:rPr lang="en-US" altLang="en-US" i="1"/>
              <a:t> </a:t>
            </a:r>
            <a:r>
              <a:rPr lang="en-US" altLang="en-US"/>
              <a:t>– mistletoe</a:t>
            </a:r>
          </a:p>
          <a:p>
            <a:pPr>
              <a:buFont typeface="Arial" panose="020B0604020202020204" pitchFamily="34" charset="0"/>
              <a:buChar char="•"/>
            </a:pPr>
            <a:r>
              <a:rPr lang="en-US" altLang="en-US" i="1"/>
              <a:t>Ilex </a:t>
            </a:r>
            <a:r>
              <a:rPr lang="en-US" altLang="en-US" i="1" err="1"/>
              <a:t>vomitoria</a:t>
            </a:r>
            <a:r>
              <a:rPr lang="en-US" altLang="en-US" i="1"/>
              <a:t> </a:t>
            </a:r>
            <a:r>
              <a:rPr lang="en-US" altLang="en-US"/>
              <a:t>– yaupon</a:t>
            </a:r>
          </a:p>
          <a:p>
            <a:pPr>
              <a:buFont typeface="Arial" panose="020B0604020202020204" pitchFamily="34" charset="0"/>
              <a:buChar char="•"/>
            </a:pPr>
            <a:r>
              <a:rPr lang="en-US" altLang="en-US" i="1" err="1"/>
              <a:t>Phytolacca</a:t>
            </a:r>
            <a:r>
              <a:rPr lang="en-US" altLang="en-US" i="1"/>
              <a:t> </a:t>
            </a:r>
            <a:r>
              <a:rPr lang="en-US" altLang="en-US" i="1" err="1"/>
              <a:t>americana</a:t>
            </a:r>
            <a:r>
              <a:rPr lang="en-US" altLang="en-US" i="1"/>
              <a:t> </a:t>
            </a:r>
            <a:r>
              <a:rPr lang="en-US" altLang="en-US"/>
              <a:t>– American pokeweed</a:t>
            </a:r>
          </a:p>
        </p:txBody>
      </p:sp>
      <p:sp>
        <p:nvSpPr>
          <p:cNvPr id="2" name="TextBox 1"/>
          <p:cNvSpPr txBox="1"/>
          <p:nvPr/>
        </p:nvSpPr>
        <p:spPr>
          <a:xfrm>
            <a:off x="1638300" y="6436167"/>
            <a:ext cx="9380220" cy="369332"/>
          </a:xfrm>
          <a:prstGeom prst="rect">
            <a:avLst/>
          </a:prstGeom>
          <a:noFill/>
        </p:spPr>
        <p:txBody>
          <a:bodyPr wrap="square" rtlCol="0">
            <a:spAutoFit/>
          </a:bodyPr>
          <a:lstStyle/>
          <a:p>
            <a:r>
              <a:rPr lang="en-US">
                <a:solidFill>
                  <a:schemeClr val="bg1"/>
                </a:solidFill>
              </a:rPr>
              <a:t>find many more on Texas Bluebird Society website.  Search for Native Plants and Berries</a:t>
            </a:r>
          </a:p>
        </p:txBody>
      </p:sp>
    </p:spTree>
  </p:cSld>
  <p:clrMapOvr>
    <a:masterClrMapping/>
  </p:clrMapOvr>
  <p:transition spd="slow" advTm="10000">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 y="762000"/>
            <a:ext cx="4413288" cy="584775"/>
          </a:xfrm>
          <a:prstGeom prst="rect">
            <a:avLst/>
          </a:prstGeom>
        </p:spPr>
        <p:txBody>
          <a:bodyPr wrap="square">
            <a:spAutoFit/>
          </a:bodyPr>
          <a:lstStyle/>
          <a:p>
            <a:r>
              <a:rPr lang="en-US" altLang="en-US" sz="3200"/>
              <a:t>Plant for Insects</a:t>
            </a:r>
          </a:p>
        </p:txBody>
      </p:sp>
      <p:sp>
        <p:nvSpPr>
          <p:cNvPr id="7" name="TextBox 6"/>
          <p:cNvSpPr txBox="1"/>
          <p:nvPr/>
        </p:nvSpPr>
        <p:spPr>
          <a:xfrm>
            <a:off x="4572000" y="5725236"/>
            <a:ext cx="3048000" cy="481094"/>
          </a:xfrm>
          <a:prstGeom prst="rect">
            <a:avLst/>
          </a:prstGeom>
          <a:solidFill>
            <a:srgbClr val="7F7F7F">
              <a:alpha val="69804"/>
            </a:srgbClr>
          </a:solidFill>
        </p:spPr>
        <p:txBody>
          <a:bodyPr wrap="square" rtlCol="0">
            <a:spAutoFit/>
          </a:bodyPr>
          <a:lstStyle/>
          <a:p>
            <a:pPr hangingPunct="1">
              <a:lnSpc>
                <a:spcPct val="111000"/>
              </a:lnSpc>
              <a:spcBef>
                <a:spcPts val="938"/>
              </a:spcBef>
            </a:pPr>
            <a:r>
              <a:rPr lang="en-US" altLang="en-US" sz="2400" i="1" err="1">
                <a:solidFill>
                  <a:srgbClr val="FFFFFF"/>
                </a:solidFill>
                <a:latin typeface="Calibri" panose="020F0502020204030204" pitchFamily="34" charset="0"/>
                <a:cs typeface="Arial Unicode MS" panose="020B0604020202020204" pitchFamily="34" charset="-128"/>
              </a:rPr>
              <a:t>Asclepias</a:t>
            </a:r>
            <a:r>
              <a:rPr lang="en-US" altLang="en-US" sz="2400">
                <a:solidFill>
                  <a:srgbClr val="FFFFFF"/>
                </a:solidFill>
                <a:latin typeface="Calibri" panose="020F0502020204030204" pitchFamily="34" charset="0"/>
                <a:cs typeface="Arial Unicode MS" panose="020B0604020202020204" pitchFamily="34" charset="-128"/>
              </a:rPr>
              <a:t> – Milkweeds</a:t>
            </a:r>
          </a:p>
        </p:txBody>
      </p:sp>
      <p:sp>
        <p:nvSpPr>
          <p:cNvPr id="2" name="TextBox 1"/>
          <p:cNvSpPr txBox="1"/>
          <p:nvPr/>
        </p:nvSpPr>
        <p:spPr>
          <a:xfrm>
            <a:off x="8153400" y="5220868"/>
            <a:ext cx="2209800" cy="369332"/>
          </a:xfrm>
          <a:prstGeom prst="rect">
            <a:avLst/>
          </a:prstGeom>
          <a:noFill/>
        </p:spPr>
        <p:txBody>
          <a:bodyPr wrap="square" rtlCol="0">
            <a:spAutoFit/>
          </a:bodyPr>
          <a:lstStyle/>
          <a:p>
            <a:r>
              <a:rPr lang="en-US"/>
              <a:t>green milkweed</a:t>
            </a:r>
          </a:p>
        </p:txBody>
      </p:sp>
      <p:sp>
        <p:nvSpPr>
          <p:cNvPr id="8" name="TextBox 7"/>
          <p:cNvSpPr txBox="1"/>
          <p:nvPr/>
        </p:nvSpPr>
        <p:spPr>
          <a:xfrm>
            <a:off x="2209800" y="5220868"/>
            <a:ext cx="2362200" cy="369332"/>
          </a:xfrm>
          <a:prstGeom prst="rect">
            <a:avLst/>
          </a:prstGeom>
          <a:noFill/>
        </p:spPr>
        <p:txBody>
          <a:bodyPr wrap="square" rtlCol="0">
            <a:spAutoFit/>
          </a:bodyPr>
          <a:lstStyle/>
          <a:p>
            <a:r>
              <a:rPr lang="en-US"/>
              <a:t>antelope’s horn</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862" y="1364360"/>
            <a:ext cx="4794288" cy="359571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48" y="1346775"/>
            <a:ext cx="5454039" cy="3613301"/>
          </a:xfrm>
          <a:prstGeom prst="rect">
            <a:avLst/>
          </a:prstGeom>
        </p:spPr>
      </p:pic>
    </p:spTree>
    <p:extLst>
      <p:ext uri="{BB962C8B-B14F-4D97-AF65-F5344CB8AC3E}">
        <p14:creationId xmlns:p14="http://schemas.microsoft.com/office/powerpoint/2010/main" val="1334780007"/>
      </p:ext>
    </p:extLst>
  </p:cSld>
  <p:clrMapOvr>
    <a:masterClrMapping/>
  </p:clrMapOvr>
  <p:transition spd="slow" advTm="5000">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637" y="4131500"/>
            <a:ext cx="5602916" cy="2308324"/>
          </a:xfrm>
          <a:prstGeom prst="rect">
            <a:avLst/>
          </a:prstGeom>
        </p:spPr>
        <p:txBody>
          <a:bodyPr wrap="square">
            <a:spAutoFit/>
          </a:bodyPr>
          <a:lstStyle/>
          <a:p>
            <a:r>
              <a:rPr lang="en-US" altLang="en-US" sz="3600"/>
              <a:t>Native plants enhance your landscape as well as provide insects for bluebirds</a:t>
            </a:r>
            <a:r>
              <a:rPr lang="en-US" altLang="en-US" sz="3200"/>
              <a:t>.</a:t>
            </a:r>
            <a:endParaRPr lang="en-US" sz="3200"/>
          </a:p>
        </p:txBody>
      </p:sp>
      <p:grpSp>
        <p:nvGrpSpPr>
          <p:cNvPr id="8" name="Group 7"/>
          <p:cNvGrpSpPr/>
          <p:nvPr/>
        </p:nvGrpSpPr>
        <p:grpSpPr>
          <a:xfrm>
            <a:off x="34635" y="27709"/>
            <a:ext cx="5602917" cy="3863801"/>
            <a:chOff x="-27709" y="-43968"/>
            <a:chExt cx="5410200" cy="4057650"/>
          </a:xfrm>
        </p:grpSpPr>
        <p:pic>
          <p:nvPicPr>
            <p:cNvPr id="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09" y="-43968"/>
              <a:ext cx="5410200" cy="40576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7709" y="-23186"/>
              <a:ext cx="4003340" cy="355539"/>
            </a:xfrm>
            <a:prstGeom prst="rect">
              <a:avLst/>
            </a:prstGeom>
            <a:solidFill>
              <a:srgbClr val="7F7F7F">
                <a:alpha val="69804"/>
              </a:srgbClr>
            </a:solidFill>
          </p:spPr>
          <p:txBody>
            <a:bodyPr wrap="square" rtlCol="0">
              <a:spAutoFit/>
            </a:bodyPr>
            <a:lstStyle/>
            <a:p>
              <a:r>
                <a:rPr lang="en-US" altLang="en-US" sz="1600"/>
                <a:t>Echinacea </a:t>
              </a:r>
              <a:r>
                <a:rPr lang="en-US" altLang="en-US" sz="1600" err="1"/>
                <a:t>purpurea</a:t>
              </a:r>
              <a:r>
                <a:rPr lang="en-US" altLang="en-US" sz="1600"/>
                <a:t> – Purple Coneflower</a:t>
              </a:r>
              <a:endParaRPr lang="en-US"/>
            </a:p>
          </p:txBody>
        </p:sp>
      </p:gr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58738"/>
            <a:ext cx="6324600" cy="38327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p:cNvSpPr txBox="1"/>
          <p:nvPr/>
        </p:nvSpPr>
        <p:spPr>
          <a:xfrm>
            <a:off x="5791200" y="58738"/>
            <a:ext cx="3582649" cy="338554"/>
          </a:xfrm>
          <a:prstGeom prst="rect">
            <a:avLst/>
          </a:prstGeom>
          <a:solidFill>
            <a:srgbClr val="7F7F7F">
              <a:alpha val="69804"/>
            </a:srgbClr>
          </a:solidFill>
        </p:spPr>
        <p:txBody>
          <a:bodyPr wrap="square" rtlCol="0">
            <a:spAutoFit/>
          </a:bodyPr>
          <a:lstStyle/>
          <a:p>
            <a:r>
              <a:rPr lang="en-US" altLang="en-US" sz="1600"/>
              <a:t>Salvia </a:t>
            </a:r>
            <a:r>
              <a:rPr lang="en-US" altLang="en-US" sz="1600" err="1"/>
              <a:t>farinacea</a:t>
            </a:r>
            <a:r>
              <a:rPr lang="en-US" altLang="en-US" sz="1600"/>
              <a:t>  – Mealy Blue Sage</a:t>
            </a:r>
          </a:p>
        </p:txBody>
      </p:sp>
      <p:pic>
        <p:nvPicPr>
          <p:cNvPr id="1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968333"/>
            <a:ext cx="6324600" cy="2797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Box 11"/>
          <p:cNvSpPr txBox="1"/>
          <p:nvPr/>
        </p:nvSpPr>
        <p:spPr>
          <a:xfrm>
            <a:off x="5791200" y="3968333"/>
            <a:ext cx="1982449" cy="338554"/>
          </a:xfrm>
          <a:prstGeom prst="rect">
            <a:avLst/>
          </a:prstGeom>
          <a:solidFill>
            <a:srgbClr val="7F7F7F">
              <a:alpha val="69804"/>
            </a:srgbClr>
          </a:solidFill>
        </p:spPr>
        <p:txBody>
          <a:bodyPr wrap="square" rtlCol="0">
            <a:spAutoFit/>
          </a:bodyPr>
          <a:lstStyle/>
          <a:p>
            <a:r>
              <a:rPr lang="en-US" altLang="en-US" sz="1600" err="1"/>
              <a:t>Liatris</a:t>
            </a:r>
            <a:r>
              <a:rPr lang="en-US" altLang="en-US" sz="1600"/>
              <a:t> – </a:t>
            </a:r>
            <a:r>
              <a:rPr lang="en-US" altLang="en-US" sz="1600" err="1"/>
              <a:t>Gayfeather</a:t>
            </a:r>
            <a:endParaRPr lang="en-US" altLang="en-US" sz="1600"/>
          </a:p>
        </p:txBody>
      </p:sp>
    </p:spTree>
    <p:extLst>
      <p:ext uri="{BB962C8B-B14F-4D97-AF65-F5344CB8AC3E}">
        <p14:creationId xmlns:p14="http://schemas.microsoft.com/office/powerpoint/2010/main" val="821900995"/>
      </p:ext>
    </p:extLst>
  </p:cSld>
  <p:clrMapOvr>
    <a:masterClrMapping/>
  </p:clrMapOvr>
  <p:transition spd="slow" advTm="5000">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ChangeAspect="1"/>
          </p:cNvPicPr>
          <p:nvPr/>
        </p:nvPicPr>
        <p:blipFill>
          <a:blip r:embed="rId3" cstate="print">
            <a:extLst>
              <a:ext uri="{28A0092B-C50C-407E-A947-70E740481C1C}">
                <a14:useLocalDpi xmlns:a14="http://schemas.microsoft.com/office/drawing/2010/main" val="0"/>
              </a:ext>
            </a:extLst>
          </a:blip>
          <a:srcRect l="5694" r="5694"/>
          <a:stretch>
            <a:fillRect/>
          </a:stretch>
        </p:blipFill>
        <p:spPr>
          <a:xfrm>
            <a:off x="0" y="381000"/>
            <a:ext cx="4231385" cy="3581400"/>
          </a:xfrm>
          <a:prstGeom prst="rect">
            <a:avLst/>
          </a:prstGeom>
        </p:spPr>
      </p:pic>
      <p:pic>
        <p:nvPicPr>
          <p:cNvPr id="4" name="Content Placeholder 2"/>
          <p:cNvPicPr>
            <a:picLocks noChangeAspect="1"/>
          </p:cNvPicPr>
          <p:nvPr/>
        </p:nvPicPr>
        <p:blipFill>
          <a:blip r:embed="rId3" cstate="print">
            <a:extLst>
              <a:ext uri="{28A0092B-C50C-407E-A947-70E740481C1C}">
                <a14:useLocalDpi xmlns:a14="http://schemas.microsoft.com/office/drawing/2010/main" val="0"/>
              </a:ext>
            </a:extLst>
          </a:blip>
          <a:srcRect l="5694" r="5694"/>
          <a:stretch>
            <a:fillRect/>
          </a:stretch>
        </p:blipFill>
        <p:spPr>
          <a:xfrm>
            <a:off x="-35815" y="381000"/>
            <a:ext cx="4876800" cy="412767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2133600"/>
            <a:ext cx="5233416" cy="3479665"/>
          </a:xfrm>
          <a:prstGeom prst="rect">
            <a:avLst/>
          </a:prstGeom>
        </p:spPr>
      </p:pic>
      <p:sp>
        <p:nvSpPr>
          <p:cNvPr id="6" name="Rectangle 5"/>
          <p:cNvSpPr/>
          <p:nvPr/>
        </p:nvSpPr>
        <p:spPr>
          <a:xfrm>
            <a:off x="0" y="4648200"/>
            <a:ext cx="5804794" cy="461665"/>
          </a:xfrm>
          <a:prstGeom prst="rect">
            <a:avLst/>
          </a:prstGeom>
        </p:spPr>
        <p:txBody>
          <a:bodyPr wrap="none">
            <a:spAutoFit/>
          </a:bodyPr>
          <a:lstStyle/>
          <a:p>
            <a:r>
              <a:rPr lang="en-US" sz="2400"/>
              <a:t>Rough-leaf dogwood </a:t>
            </a:r>
            <a:r>
              <a:rPr lang="en-US" sz="2400" i="1" err="1"/>
              <a:t>Cornus</a:t>
            </a:r>
            <a:r>
              <a:rPr lang="en-US" sz="2400" i="1"/>
              <a:t> </a:t>
            </a:r>
            <a:r>
              <a:rPr lang="en-US" sz="2400" i="1" err="1"/>
              <a:t>drummondii</a:t>
            </a:r>
            <a:endParaRPr lang="en-US" sz="2400"/>
          </a:p>
        </p:txBody>
      </p:sp>
      <p:sp>
        <p:nvSpPr>
          <p:cNvPr id="7" name="Rectangle 6"/>
          <p:cNvSpPr/>
          <p:nvPr/>
        </p:nvSpPr>
        <p:spPr>
          <a:xfrm>
            <a:off x="6248400" y="5613264"/>
            <a:ext cx="4928616" cy="461665"/>
          </a:xfrm>
          <a:prstGeom prst="rect">
            <a:avLst/>
          </a:prstGeom>
        </p:spPr>
        <p:txBody>
          <a:bodyPr wrap="square">
            <a:spAutoFit/>
          </a:bodyPr>
          <a:lstStyle/>
          <a:p>
            <a:r>
              <a:rPr lang="en-US" sz="2400"/>
              <a:t>Flowering dogwood  </a:t>
            </a:r>
            <a:r>
              <a:rPr lang="en-US" sz="2400" i="1" err="1"/>
              <a:t>Cornus</a:t>
            </a:r>
            <a:r>
              <a:rPr lang="en-US" sz="2400" i="1"/>
              <a:t> </a:t>
            </a:r>
            <a:r>
              <a:rPr lang="en-US" sz="2400" i="1" err="1"/>
              <a:t>florida</a:t>
            </a:r>
            <a:endParaRPr lang="en-US" sz="2400"/>
          </a:p>
        </p:txBody>
      </p:sp>
    </p:spTree>
    <p:extLst>
      <p:ext uri="{BB962C8B-B14F-4D97-AF65-F5344CB8AC3E}">
        <p14:creationId xmlns:p14="http://schemas.microsoft.com/office/powerpoint/2010/main" val="1595750082"/>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454739"/>
            <a:ext cx="4711569" cy="33017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3454738"/>
            <a:ext cx="4648201" cy="3301751"/>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6800"/>
          <a:stretch/>
        </p:blipFill>
        <p:spPr bwMode="auto">
          <a:xfrm>
            <a:off x="1295401" y="76200"/>
            <a:ext cx="4711568" cy="33149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76200"/>
            <a:ext cx="4648200" cy="33149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295400" y="76200"/>
            <a:ext cx="3379355" cy="338554"/>
          </a:xfrm>
          <a:prstGeom prst="rect">
            <a:avLst/>
          </a:prstGeom>
          <a:solidFill>
            <a:srgbClr val="7F7F7F">
              <a:alpha val="69804"/>
            </a:srgbClr>
          </a:solidFill>
        </p:spPr>
        <p:txBody>
          <a:bodyPr wrap="square" rtlCol="0">
            <a:spAutoFit/>
          </a:bodyPr>
          <a:lstStyle/>
          <a:p>
            <a:r>
              <a:rPr lang="en-US" altLang="en-US" sz="1600" err="1"/>
              <a:t>Phytolacca</a:t>
            </a:r>
            <a:r>
              <a:rPr lang="en-US" altLang="en-US" sz="1600"/>
              <a:t> </a:t>
            </a:r>
            <a:r>
              <a:rPr lang="en-US" altLang="en-US" sz="1600" err="1"/>
              <a:t>americana</a:t>
            </a:r>
            <a:r>
              <a:rPr lang="en-US" altLang="en-US" sz="1600"/>
              <a:t> – Pokeweed</a:t>
            </a:r>
          </a:p>
        </p:txBody>
      </p:sp>
      <p:sp>
        <p:nvSpPr>
          <p:cNvPr id="8" name="TextBox 7"/>
          <p:cNvSpPr txBox="1"/>
          <p:nvPr/>
        </p:nvSpPr>
        <p:spPr>
          <a:xfrm>
            <a:off x="6095999" y="76200"/>
            <a:ext cx="4413717" cy="338554"/>
          </a:xfrm>
          <a:prstGeom prst="rect">
            <a:avLst/>
          </a:prstGeom>
          <a:solidFill>
            <a:srgbClr val="7F7F7F">
              <a:alpha val="69804"/>
            </a:srgbClr>
          </a:solidFill>
        </p:spPr>
        <p:txBody>
          <a:bodyPr wrap="square" rtlCol="0">
            <a:spAutoFit/>
          </a:bodyPr>
          <a:lstStyle/>
          <a:p>
            <a:r>
              <a:rPr lang="en-US" sz="1600" err="1"/>
              <a:t>Cocculus</a:t>
            </a:r>
            <a:r>
              <a:rPr lang="en-US" sz="1600"/>
              <a:t> </a:t>
            </a:r>
            <a:r>
              <a:rPr lang="en-US" sz="1600" err="1"/>
              <a:t>parolinus</a:t>
            </a:r>
            <a:r>
              <a:rPr lang="en-US" sz="1600"/>
              <a:t> - Carolina </a:t>
            </a:r>
            <a:r>
              <a:rPr lang="en-US" sz="1600" err="1"/>
              <a:t>snailseed</a:t>
            </a:r>
            <a:r>
              <a:rPr lang="en-US" sz="1600"/>
              <a:t> vine </a:t>
            </a:r>
            <a:endParaRPr lang="en-US" altLang="en-US" sz="1600"/>
          </a:p>
        </p:txBody>
      </p:sp>
      <p:sp>
        <p:nvSpPr>
          <p:cNvPr id="9" name="TextBox 8"/>
          <p:cNvSpPr txBox="1"/>
          <p:nvPr/>
        </p:nvSpPr>
        <p:spPr>
          <a:xfrm>
            <a:off x="1295401" y="3454738"/>
            <a:ext cx="4495799" cy="338554"/>
          </a:xfrm>
          <a:prstGeom prst="rect">
            <a:avLst/>
          </a:prstGeom>
          <a:solidFill>
            <a:srgbClr val="7F7F7F">
              <a:alpha val="69804"/>
            </a:srgbClr>
          </a:solidFill>
        </p:spPr>
        <p:txBody>
          <a:bodyPr wrap="square" rtlCol="0">
            <a:spAutoFit/>
          </a:bodyPr>
          <a:lstStyle/>
          <a:p>
            <a:r>
              <a:rPr lang="en-US" sz="1600" err="1"/>
              <a:t>Callicarpa</a:t>
            </a:r>
            <a:r>
              <a:rPr lang="en-US" sz="1600"/>
              <a:t> </a:t>
            </a:r>
            <a:r>
              <a:rPr lang="en-US" sz="1600" err="1"/>
              <a:t>americana</a:t>
            </a:r>
            <a:r>
              <a:rPr lang="en-US" sz="1600"/>
              <a:t> - American Beautyberry </a:t>
            </a:r>
            <a:endParaRPr lang="en-US" altLang="en-US" sz="1600"/>
          </a:p>
        </p:txBody>
      </p:sp>
      <p:sp>
        <p:nvSpPr>
          <p:cNvPr id="10" name="TextBox 9"/>
          <p:cNvSpPr txBox="1"/>
          <p:nvPr/>
        </p:nvSpPr>
        <p:spPr>
          <a:xfrm>
            <a:off x="6095999" y="3467438"/>
            <a:ext cx="2667001" cy="338554"/>
          </a:xfrm>
          <a:prstGeom prst="rect">
            <a:avLst/>
          </a:prstGeom>
          <a:solidFill>
            <a:srgbClr val="7F7F7F">
              <a:alpha val="69804"/>
            </a:srgbClr>
          </a:solidFill>
        </p:spPr>
        <p:txBody>
          <a:bodyPr wrap="square" rtlCol="0">
            <a:spAutoFit/>
          </a:bodyPr>
          <a:lstStyle/>
          <a:p>
            <a:r>
              <a:rPr lang="en-US" altLang="en-US" sz="1600"/>
              <a:t>Ilex decidua - </a:t>
            </a:r>
            <a:r>
              <a:rPr lang="en-US" sz="1600" err="1"/>
              <a:t>Possumhaw</a:t>
            </a:r>
            <a:r>
              <a:rPr lang="en-US" altLang="en-US" sz="1600"/>
              <a:t> </a:t>
            </a:r>
          </a:p>
        </p:txBody>
      </p:sp>
    </p:spTree>
    <p:extLst>
      <p:ext uri="{BB962C8B-B14F-4D97-AF65-F5344CB8AC3E}">
        <p14:creationId xmlns:p14="http://schemas.microsoft.com/office/powerpoint/2010/main" val="1940720394"/>
      </p:ext>
    </p:extLst>
  </p:cSld>
  <p:clrMapOvr>
    <a:masterClrMapping/>
  </p:clrMapOvr>
  <p:transition spd="slow" advTm="5000">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953" b="100000" l="1875" r="100000">
                        <a14:foregroundMark x1="70625" y1="42578" x2="68594" y2="50781"/>
                        <a14:foregroundMark x1="84219" y1="53711" x2="85781" y2="50781"/>
                        <a14:foregroundMark x1="94219" y1="5469" x2="97188" y2="12891"/>
                        <a14:foregroundMark x1="80000" y1="79297" x2="87813" y2="87695"/>
                        <a14:foregroundMark x1="42500" y1="81836" x2="40313" y2="79688"/>
                        <a14:foregroundMark x1="33906" y1="87695" x2="37656" y2="87500"/>
                        <a14:backgroundMark x1="65000" y1="77734" x2="75938" y2="92188"/>
                        <a14:backgroundMark x1="74688" y1="66211" x2="86875" y2="79297"/>
                        <a14:backgroundMark x1="89219" y1="21094" x2="80938" y2="35547"/>
                        <a14:backgroundMark x1="70313" y1="28906" x2="65625" y2="42969"/>
                        <a14:backgroundMark x1="77969" y1="6641" x2="74688" y2="10352"/>
                        <a14:backgroundMark x1="54063" y1="37500" x2="56094" y2="36719"/>
                        <a14:backgroundMark x1="85156" y1="5469" x2="83906" y2="9570"/>
                        <a14:backgroundMark x1="57813" y1="30664" x2="57500" y2="29688"/>
                        <a14:backgroundMark x1="43906" y1="73633" x2="41250" y2="73633"/>
                        <a14:backgroundMark x1="34688" y1="66016" x2="33594" y2="63672"/>
                        <a14:backgroundMark x1="37969" y1="80664" x2="37656" y2="83008"/>
                        <a14:backgroundMark x1="59062" y1="60352" x2="58125" y2="66016"/>
                        <a14:backgroundMark x1="49531" y1="71094" x2="49531" y2="69336"/>
                        <a14:backgroundMark x1="96094" y1="46289" x2="98438" y2="46289"/>
                      </a14:backgroundRemoval>
                    </a14:imgEffect>
                  </a14:imgLayer>
                </a14:imgProps>
              </a:ext>
              <a:ext uri="{28A0092B-C50C-407E-A947-70E740481C1C}">
                <a14:useLocalDpi xmlns:a14="http://schemas.microsoft.com/office/drawing/2010/main" val="0"/>
              </a:ext>
            </a:extLst>
          </a:blip>
          <a:srcRect/>
          <a:stretch>
            <a:fillRect/>
          </a:stretch>
        </p:blipFill>
        <p:spPr bwMode="auto">
          <a:xfrm>
            <a:off x="7867649" y="3429000"/>
            <a:ext cx="4286251" cy="34290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99147" l="0" r="100000">
                        <a14:backgroundMark x1="73424" y1="6183" x2="85690" y2="44989"/>
                        <a14:backgroundMark x1="61670" y1="18977" x2="73424" y2="40299"/>
                        <a14:backgroundMark x1="67802" y1="57783" x2="80750" y2="67164"/>
                        <a14:backgroundMark x1="61329" y1="77186" x2="60307" y2="72068"/>
                        <a14:backgroundMark x1="43612" y1="89979" x2="30664" y2="88913"/>
                        <a14:backgroundMark x1="60988" y1="85075" x2="60988" y2="85075"/>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1001" y="12700"/>
            <a:ext cx="4175125" cy="3340100"/>
          </a:xfrm>
          <a:prstGeom prst="rect">
            <a:avLst/>
          </a:prstGeom>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341" b="97615" l="9595" r="93817">
                        <a14:foregroundMark x1="55437" y1="19421" x2="55437" y2="19421"/>
                        <a14:foregroundMark x1="57356" y1="19932" x2="83582" y2="20102"/>
                        <a14:foregroundMark x1="55011" y1="16695" x2="55011" y2="16695"/>
                        <a14:foregroundMark x1="55650" y1="13969" x2="58635" y2="341"/>
                        <a14:backgroundMark x1="64392" y1="6814" x2="64392" y2="10392"/>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187825" y="938073"/>
            <a:ext cx="2819400" cy="352425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610600" y="2700198"/>
            <a:ext cx="3581400" cy="646331"/>
          </a:xfrm>
          <a:prstGeom prst="rect">
            <a:avLst/>
          </a:prstGeom>
        </p:spPr>
        <p:txBody>
          <a:bodyPr wrap="square">
            <a:spAutoFit/>
          </a:bodyPr>
          <a:lstStyle/>
          <a:p>
            <a:r>
              <a:rPr lang="en-US" altLang="en-US" sz="3600"/>
              <a:t>Not with shells</a:t>
            </a:r>
          </a:p>
        </p:txBody>
      </p:sp>
      <p:sp>
        <p:nvSpPr>
          <p:cNvPr id="6" name="Rectangle 5"/>
          <p:cNvSpPr/>
          <p:nvPr/>
        </p:nvSpPr>
        <p:spPr>
          <a:xfrm>
            <a:off x="2819400" y="614908"/>
            <a:ext cx="4752975" cy="646331"/>
          </a:xfrm>
          <a:prstGeom prst="rect">
            <a:avLst/>
          </a:prstGeom>
        </p:spPr>
        <p:txBody>
          <a:bodyPr wrap="square">
            <a:spAutoFit/>
          </a:bodyPr>
          <a:lstStyle/>
          <a:p>
            <a:r>
              <a:rPr lang="en-US" altLang="en-US" sz="3600"/>
              <a:t>Nuts and seeds? </a:t>
            </a:r>
          </a:p>
        </p:txBody>
      </p:sp>
    </p:spTree>
    <p:extLst>
      <p:ext uri="{BB962C8B-B14F-4D97-AF65-F5344CB8AC3E}">
        <p14:creationId xmlns:p14="http://schemas.microsoft.com/office/powerpoint/2010/main" val="1791075671"/>
      </p:ext>
    </p:extLst>
  </p:cSld>
  <p:clrMapOvr>
    <a:masterClrMapping/>
  </p:clrMapOvr>
  <p:transition spd="slow" advTm="5000">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0" name="Picture 1"/>
          <p:cNvPicPr>
            <a:picLocks noChangeAspect="1"/>
          </p:cNvPicPr>
          <p:nvPr/>
        </p:nvPicPr>
        <p:blipFill>
          <a:blip r:embed="rId3">
            <a:extLst>
              <a:ext uri="{BEBA8EAE-BF5A-486C-A8C5-ECC9F3942E4B}">
                <a14:imgProps xmlns:a14="http://schemas.microsoft.com/office/drawing/2010/main">
                  <a14:imgLayer r:embed="rId4">
                    <a14:imgEffect>
                      <a14:backgroundRemoval t="4000" b="98833" l="1110" r="99223">
                        <a14:foregroundMark x1="38402" y1="86833" x2="44728" y2="91167"/>
                        <a14:foregroundMark x1="61709" y1="85667" x2="61931" y2="89000"/>
                        <a14:foregroundMark x1="43063" y1="83667" x2="35516" y2="80667"/>
                        <a14:foregroundMark x1="31853" y1="79500" x2="25638" y2="78167"/>
                        <a14:foregroundMark x1="17980" y1="75333" x2="15427" y2="73500"/>
                        <a14:foregroundMark x1="14095" y1="74167" x2="9545" y2="72500"/>
                        <a14:backgroundMark x1="33740" y1="89500" x2="33740" y2="89500"/>
                        <a14:backgroundMark x1="33851" y1="86667" x2="33851" y2="86667"/>
                        <a14:backgroundMark x1="66926" y1="91833" x2="66926" y2="91833"/>
                      </a14:backgroundRemoval>
                    </a14:imgEffect>
                  </a14:imgLayer>
                </a14:imgProps>
              </a:ext>
              <a:ext uri="{28A0092B-C50C-407E-A947-70E740481C1C}">
                <a14:useLocalDpi xmlns:a14="http://schemas.microsoft.com/office/drawing/2010/main" val="0"/>
              </a:ext>
            </a:extLst>
          </a:blip>
          <a:srcRect/>
          <a:stretch>
            <a:fillRect/>
          </a:stretch>
        </p:blipFill>
        <p:spPr bwMode="auto">
          <a:xfrm>
            <a:off x="990600" y="7665"/>
            <a:ext cx="10287397" cy="6850335"/>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029200" y="762000"/>
            <a:ext cx="4495800" cy="707886"/>
          </a:xfrm>
          <a:prstGeom prst="rect">
            <a:avLst/>
          </a:prstGeom>
        </p:spPr>
        <p:txBody>
          <a:bodyPr wrap="square">
            <a:spAutoFit/>
          </a:bodyPr>
          <a:lstStyle/>
          <a:p>
            <a:r>
              <a:rPr lang="en-US" altLang="en-US" sz="4000"/>
              <a:t>Water</a:t>
            </a:r>
          </a:p>
        </p:txBody>
      </p:sp>
    </p:spTree>
  </p:cSld>
  <p:clrMapOvr>
    <a:masterClrMapping/>
  </p:clrMapOvr>
  <p:transition spd="slow" advTm="5000">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011" t="14444" b="17778"/>
          <a:stretch/>
        </p:blipFill>
        <p:spPr>
          <a:xfrm>
            <a:off x="1981200" y="990600"/>
            <a:ext cx="8402096" cy="4648200"/>
          </a:xfrm>
          <a:prstGeom prst="rect">
            <a:avLst/>
          </a:prstGeom>
        </p:spPr>
      </p:pic>
    </p:spTree>
    <p:extLst>
      <p:ext uri="{BB962C8B-B14F-4D97-AF65-F5344CB8AC3E}">
        <p14:creationId xmlns:p14="http://schemas.microsoft.com/office/powerpoint/2010/main" val="127322425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23" r="1125" b="-1073"/>
          <a:stretch/>
        </p:blipFill>
        <p:spPr>
          <a:xfrm>
            <a:off x="914400" y="52192"/>
            <a:ext cx="5257800" cy="362606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119790"/>
            <a:ext cx="4496552" cy="671694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266" y="3682944"/>
            <a:ext cx="4703505" cy="3123421"/>
          </a:xfrm>
          <a:prstGeom prst="rect">
            <a:avLst/>
          </a:prstGeom>
        </p:spPr>
      </p:pic>
      <p:sp>
        <p:nvSpPr>
          <p:cNvPr id="6" name="TextBox 5"/>
          <p:cNvSpPr txBox="1"/>
          <p:nvPr/>
        </p:nvSpPr>
        <p:spPr>
          <a:xfrm>
            <a:off x="4810572" y="3002939"/>
            <a:ext cx="1366614" cy="646331"/>
          </a:xfrm>
          <a:prstGeom prst="rect">
            <a:avLst/>
          </a:prstGeom>
          <a:solidFill>
            <a:srgbClr val="7F7F7F">
              <a:alpha val="80000"/>
            </a:srgbClr>
          </a:solidFill>
        </p:spPr>
        <p:txBody>
          <a:bodyPr wrap="square" rtlCol="0">
            <a:spAutoFit/>
          </a:bodyPr>
          <a:lstStyle/>
          <a:p>
            <a:r>
              <a:rPr lang="en-US" b="1">
                <a:solidFill>
                  <a:schemeClr val="bg1"/>
                </a:solidFill>
              </a:rPr>
              <a:t>EASTERN </a:t>
            </a:r>
          </a:p>
          <a:p>
            <a:r>
              <a:rPr lang="en-US" b="1">
                <a:solidFill>
                  <a:schemeClr val="bg1"/>
                </a:solidFill>
              </a:rPr>
              <a:t>BLUEBIRD</a:t>
            </a:r>
          </a:p>
        </p:txBody>
      </p:sp>
      <p:sp>
        <p:nvSpPr>
          <p:cNvPr id="10" name="TextBox 9"/>
          <p:cNvSpPr txBox="1"/>
          <p:nvPr/>
        </p:nvSpPr>
        <p:spPr>
          <a:xfrm>
            <a:off x="4221680" y="6160033"/>
            <a:ext cx="1437829" cy="646331"/>
          </a:xfrm>
          <a:prstGeom prst="rect">
            <a:avLst/>
          </a:prstGeom>
          <a:solidFill>
            <a:srgbClr val="7F7F7F">
              <a:alpha val="80000"/>
            </a:srgbClr>
          </a:solidFill>
        </p:spPr>
        <p:txBody>
          <a:bodyPr wrap="square" rtlCol="0">
            <a:spAutoFit/>
          </a:bodyPr>
          <a:lstStyle>
            <a:defPPr>
              <a:defRPr lang="en-US"/>
            </a:defPPr>
            <a:lvl1pPr>
              <a:defRPr b="1">
                <a:solidFill>
                  <a:schemeClr val="bg1"/>
                </a:solidFill>
              </a:defRPr>
            </a:lvl1pPr>
          </a:lstStyle>
          <a:p>
            <a:r>
              <a:rPr lang="en-US"/>
              <a:t>MOUNTAIN </a:t>
            </a:r>
          </a:p>
          <a:p>
            <a:r>
              <a:rPr lang="en-US"/>
              <a:t>BLUEBIRD</a:t>
            </a:r>
          </a:p>
        </p:txBody>
      </p:sp>
      <p:sp>
        <p:nvSpPr>
          <p:cNvPr id="13" name="TextBox 12"/>
          <p:cNvSpPr txBox="1"/>
          <p:nvPr/>
        </p:nvSpPr>
        <p:spPr>
          <a:xfrm>
            <a:off x="6781800" y="6160034"/>
            <a:ext cx="1419168" cy="646331"/>
          </a:xfrm>
          <a:prstGeom prst="rect">
            <a:avLst/>
          </a:prstGeom>
          <a:solidFill>
            <a:srgbClr val="7F7F7F">
              <a:alpha val="80000"/>
            </a:srgbClr>
          </a:solidFill>
        </p:spPr>
        <p:txBody>
          <a:bodyPr wrap="square" rtlCol="0">
            <a:spAutoFit/>
          </a:bodyPr>
          <a:lstStyle/>
          <a:p>
            <a:r>
              <a:rPr lang="en-US" b="1">
                <a:solidFill>
                  <a:schemeClr val="bg1"/>
                </a:solidFill>
              </a:rPr>
              <a:t>WESTERN BLUEBIRD</a:t>
            </a:r>
          </a:p>
        </p:txBody>
      </p:sp>
    </p:spTree>
    <p:extLst>
      <p:ext uri="{BB962C8B-B14F-4D97-AF65-F5344CB8AC3E}">
        <p14:creationId xmlns:p14="http://schemas.microsoft.com/office/powerpoint/2010/main" val="2059719903"/>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ctrTitle"/>
          </p:nvPr>
        </p:nvSpPr>
        <p:spPr>
          <a:xfrm>
            <a:off x="7696200" y="990600"/>
            <a:ext cx="4267200" cy="2971800"/>
          </a:xfrm>
        </p:spPr>
        <p:txBody>
          <a:bodyPr>
            <a:normAutofit/>
          </a:bodyPr>
          <a:lstStyle/>
          <a:p>
            <a:r>
              <a:rPr lang="en-US" altLang="en-US" sz="6000"/>
              <a:t>From Courtship to Family</a:t>
            </a:r>
          </a:p>
        </p:txBody>
      </p:sp>
    </p:spTree>
    <p:extLst>
      <p:ext uri="{BB962C8B-B14F-4D97-AF65-F5344CB8AC3E}">
        <p14:creationId xmlns:p14="http://schemas.microsoft.com/office/powerpoint/2010/main" val="2535357800"/>
      </p:ext>
    </p:extLst>
  </p:cSld>
  <p:clrMapOvr>
    <a:masterClrMapping/>
  </p:clrMapOvr>
  <p:transition spd="slow" advTm="5000">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52400"/>
            <a:ext cx="6858000" cy="6553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advTm="5000">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52400"/>
            <a:ext cx="8033902" cy="6172201"/>
          </a:xfrm>
          <a:prstGeom prst="rect">
            <a:avLst/>
          </a:prstGeom>
          <a:ln>
            <a:noFill/>
          </a:ln>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52147">
            <a:off x="6606214" y="404760"/>
            <a:ext cx="5155624" cy="3960907"/>
          </a:xfrm>
          <a:prstGeom prst="rect">
            <a:avLst/>
          </a:prstGeom>
        </p:spPr>
      </p:pic>
      <p:pic>
        <p:nvPicPr>
          <p:cNvPr id="2" name="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0" y="5486400"/>
            <a:ext cx="609600" cy="609600"/>
          </a:xfrm>
          <a:prstGeom prst="rect">
            <a:avLst/>
          </a:prstGeom>
        </p:spPr>
      </p:pic>
    </p:spTree>
  </p:cSld>
  <p:clrMapOvr>
    <a:masterClrMapping/>
  </p:clrMapOvr>
  <p:transition spd="slow"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 presetClass="mediacall" presetSubtype="0" fill="hold" nodeType="afterEffect">
                                  <p:stCondLst>
                                    <p:cond delay="0"/>
                                  </p:stCondLst>
                                  <p:childTnLst>
                                    <p:cmd type="call" cmd="playFrom(0.0)">
                                      <p:cBhvr>
                                        <p:cTn id="18" dur="78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283" y="0"/>
            <a:ext cx="10293433" cy="6858000"/>
          </a:xfrm>
          <a:prstGeom prst="rect">
            <a:avLst/>
          </a:prstGeom>
        </p:spPr>
      </p:pic>
    </p:spTree>
    <p:extLst>
      <p:ext uri="{BB962C8B-B14F-4D97-AF65-F5344CB8AC3E}">
        <p14:creationId xmlns:p14="http://schemas.microsoft.com/office/powerpoint/2010/main" val="3121749401"/>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0"/>
            <a:ext cx="10287000" cy="6851303"/>
          </a:xfrm>
          <a:prstGeom prst="rect">
            <a:avLst/>
          </a:prstGeom>
          <a:ln>
            <a:noFill/>
          </a:ln>
          <a:effectLst/>
        </p:spPr>
      </p:pic>
    </p:spTree>
    <p:extLst>
      <p:ext uri="{BB962C8B-B14F-4D97-AF65-F5344CB8AC3E}">
        <p14:creationId xmlns:p14="http://schemas.microsoft.com/office/powerpoint/2010/main" val="2316751642"/>
      </p:ext>
    </p:extLst>
  </p:cSld>
  <p:clrMapOvr>
    <a:masterClrMapping/>
  </p:clrMapOvr>
  <p:transition spd="slow" advTm="6000">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086" y="-1"/>
            <a:ext cx="10289514" cy="6858001"/>
          </a:xfrm>
          <a:prstGeom prst="rect">
            <a:avLst/>
          </a:prstGeom>
        </p:spPr>
      </p:pic>
    </p:spTree>
  </p:cSld>
  <p:clrMapOvr>
    <a:masterClrMapping/>
  </p:clrMapOvr>
  <p:transition spd="slow" advTm="5000">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0"/>
            <a:ext cx="9587345" cy="687598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000">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6927"/>
            <a:ext cx="10456333" cy="6858000"/>
          </a:xfrm>
          <a:prstGeom prst="rect">
            <a:avLst/>
          </a:prstGeom>
          <a:ln>
            <a:noFill/>
          </a:ln>
          <a:effectLst/>
        </p:spPr>
      </p:pic>
    </p:spTree>
    <p:extLst>
      <p:ext uri="{BB962C8B-B14F-4D97-AF65-F5344CB8AC3E}">
        <p14:creationId xmlns:p14="http://schemas.microsoft.com/office/powerpoint/2010/main" val="1015640178"/>
      </p:ext>
    </p:extLst>
  </p:cSld>
  <p:clrMapOvr>
    <a:masterClrMapping/>
  </p:clrMapOvr>
  <p:transition spd="slow" advTm="5000">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luebird male white feath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358761">
            <a:off x="2049411" y="442389"/>
            <a:ext cx="3458728" cy="588719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4" descr="female nesting materials male cricket.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280679">
            <a:off x="6156239" y="817001"/>
            <a:ext cx="4562737" cy="53023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64043981"/>
      </p:ext>
    </p:extLst>
  </p:cSld>
  <p:clrMapOvr>
    <a:masterClrMapping/>
  </p:clrMapOvr>
  <p:transition spd="slow"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p:cNvSpPr txBox="1">
            <a:spLocks noChangeArrowheads="1"/>
          </p:cNvSpPr>
          <p:nvPr/>
        </p:nvSpPr>
        <p:spPr bwMode="auto">
          <a:xfrm>
            <a:off x="2438400" y="1600200"/>
            <a:ext cx="72390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t>“The distribution of housework did seem a bit typical.  </a:t>
            </a:r>
          </a:p>
          <a:p>
            <a:pPr eaLnBrk="1" hangingPunct="1">
              <a:spcBef>
                <a:spcPct val="0"/>
              </a:spcBef>
              <a:buFontTx/>
              <a:buNone/>
            </a:pPr>
            <a:endParaRPr lang="en-US" altLang="en-US" sz="3600"/>
          </a:p>
          <a:p>
            <a:pPr eaLnBrk="1" hangingPunct="1">
              <a:spcBef>
                <a:spcPct val="0"/>
              </a:spcBef>
              <a:buFontTx/>
              <a:buNone/>
            </a:pPr>
            <a:r>
              <a:rPr lang="en-US" altLang="en-US" sz="3600"/>
              <a:t>She flew full speed for three hours.    He watched!”</a:t>
            </a:r>
          </a:p>
          <a:p>
            <a:pPr eaLnBrk="1" hangingPunct="1">
              <a:spcBef>
                <a:spcPct val="0"/>
              </a:spcBef>
              <a:buFontTx/>
              <a:buNone/>
            </a:pPr>
            <a:r>
              <a:rPr lang="en-US" altLang="en-US" sz="3600"/>
              <a:t>                                                                                                                             				Dr. Shirl </a:t>
            </a:r>
            <a:r>
              <a:rPr lang="en-US" altLang="en-US" sz="3600" err="1"/>
              <a:t>Brunell</a:t>
            </a:r>
            <a:endParaRPr lang="en-US" altLang="en-US" sz="3600"/>
          </a:p>
        </p:txBody>
      </p:sp>
    </p:spTree>
    <p:extLst>
      <p:ext uri="{BB962C8B-B14F-4D97-AF65-F5344CB8AC3E}">
        <p14:creationId xmlns:p14="http://schemas.microsoft.com/office/powerpoint/2010/main" val="3253199461"/>
      </p:ext>
    </p:extLst>
  </p:cSld>
  <p:clrMapOvr>
    <a:masterClrMapping/>
  </p:clrMapOvr>
  <p:transition spd="slow" advTm="10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19600" y="1524000"/>
            <a:ext cx="3657600" cy="523220"/>
          </a:xfrm>
          <a:prstGeom prst="rect">
            <a:avLst/>
          </a:prstGeom>
          <a:noFill/>
        </p:spPr>
        <p:txBody>
          <a:bodyPr wrap="square" rtlCol="0">
            <a:spAutoFit/>
          </a:bodyPr>
          <a:lstStyle/>
          <a:p>
            <a:pPr algn="ctr"/>
            <a:r>
              <a:rPr lang="en-US" sz="2800" b="1"/>
              <a:t>Eastern Bluebird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570" y="36095"/>
            <a:ext cx="10235356" cy="682190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91" y="5032190"/>
            <a:ext cx="1915736" cy="1802549"/>
          </a:xfrm>
          <a:prstGeom prst="rect">
            <a:avLst/>
          </a:prstGeom>
          <a:noFill/>
          <a:ln w="22225">
            <a:solidFill>
              <a:schemeClr val="accent1"/>
            </a:solidFill>
          </a:ln>
        </p:spPr>
      </p:pic>
    </p:spTree>
    <p:extLst>
      <p:ext uri="{BB962C8B-B14F-4D97-AF65-F5344CB8AC3E}">
        <p14:creationId xmlns:p14="http://schemas.microsoft.com/office/powerpoint/2010/main" val="3885322005"/>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09800" y="304800"/>
            <a:ext cx="3133037" cy="614916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6019800" y="1066800"/>
            <a:ext cx="3496425" cy="5105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0"/>
            <a:ext cx="7854528" cy="6858000"/>
          </a:xfrm>
          <a:prstGeom prst="rect">
            <a:avLst/>
          </a:prstGeom>
        </p:spPr>
      </p:pic>
    </p:spTree>
  </p:cSld>
  <p:clrMapOvr>
    <a:masterClrMapping/>
  </p:clrMapOvr>
  <p:transition spd="slow" advTm="3000">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g;base64,%20/9j/4AAQSkZJRgABAQEAYABgAAD/2wBDAAUDBAQEAwUEBAQFBQUGBwwIBwcHBw8LCwkMEQ8SEhEPERETFhwXExQaFRERGCEYGh0dHx8fExciJCIeJBweHx7/2wBDAQUFBQcGBw4ICA4eFBEUHh4eHh4eHh4eHh4eHh4eHh4eHh4eHh4eHh4eHh4eHh4eHh4eHh4eHh4eHh4eHh4eHh7/wAARCAKTAl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RgskPzkHgg+xrX8P3H2rTWs25khOPfHY1k20iPDKpwSDuXPfFR6ZdHT/ABDFI2BFP+7b6noa849O5geLdMaz8YWt4qlY7puT6MODWb4RvWtdSdZD+7Mxjf654r1zXvBmueINMS603RdQvo0kEkclvbu4DKeRkDrXlt54B8e2WrX8svg3xDDZiR5GmfT5QiKOdxOMAY710Jc0bGE2kzodekxc2sq9VYc+tbtwh2LKv3hiuON8t3o8bH/XQsA1dhYSebaRsWyGUVySiUZ+vWA1LS54lGHC+Yh9GFO0yYX2k2t1IMtt8uUe44NXt5hlHHyg1V0uFIdUvNPJwkw8+H0966aT5kSc3DdtpfiKbTpCfIlO+M+ma1b/AE1JHW9g2rIeG461nfES0MKWeqRdY32OfbtWzoky3dmjn7hGQaHoV0ORv9+n3waDcjkfNkcGtLT9daSMedASQOSta2tWyRxmR7fzoh97jlR61y2p2MvmRT6X+9jc87e31FHKpE6o6a01S3UiQum5ux4rX0jUrK41DFpaK1wqMScAgVxB0W4liikY7XDfd6EUy5/tCzfzopZIXHXacbhVxjbQiTubFnYf2je3V7NdrHIrEMGYZP8A9ati10txLFLDKkka/fx3ri447y4hnvAh8uNcyEHljXSfD/XoE097abKNvJBI60VIR3Y4SlayNjVbCQHfBGzoew6isgpKpKzIyx9fmBrsbe9WfABRge4qC9tLrWtTttB061luZ5ssUiQs20cngc9KwlTS1RrGo9mc/b3KaXpMuuXaL5KHESHq57Yrn/D7T6tfTaveZLux2DsB6D2rrPFvg7xfrPiK10NfC2tpp1oBuIsZMMe+OKuf8I/Z+HtQhsrqOeCZ2CpbupDZ9watU3a5LmipYWEVzKJNSbyLNPvyN6e1ZPj3x4LpB4b8Jo9ppqjbJIp+eU/X0rp7PwFrnxCtvFU1j4gg02x8PWf2qWOaNm88AOSqkHjGzv615zomlIt4hjVmQcK+Pvn1raMHsZ8ye5N4c0iRl3nLY5C9Sx9TWrezSWUHkuUWNfmLDqT6VpeGx5F9NtkQIikfNyua5vxnqkesahHpukgSun+tcDjNat8iM1qzMt55tZ15FC7ok6I3QD1rrl0mQlVVwqZycDrVLwzpa6aTI677hh8xx0roIZCzFWJ9q4Z1pX0OhQSQjpPbxRpZIJHY4K7eKpve3DXDxzW+/wArhvm4r0LwX4PvPEXhXxDrlrfw266JB5jRNGWaXKsQAQePu1xsVr/Y9k99q8qBuXcHp/8AXraM5uKMWlcs+E9FtZ2hma1kUZLSAZ71XuvB18l/NLZX5Fu7FsyHlD6Vg6f421vVr+S304rDbg4DsOcfyrvNUs/GFl4P064/suSK01N9sF5ImEbHUj+metaJxegaofoEKWiFLq+WSRRwSMjP0qtq+mjULlmvrgrZIcMBx5ntVPxPqVl4Z0q2sY2V9Qdd0kzncfc1iaR/bmuXEJkmeK18wbIyeX57+1GgWPQofDpt9GN5ZgJagHZHgDOB1rzC/vbq4u7ttDaazjY7J3xlX9cH1r1H4heIbfQfBcsciGPMQhQA9WIxkVB4S8I2cXwStvHRuoGsrm4Nt5BjO/duKkk9OxpSHG3U8b8NXk2n30waCOeQHiVz1/Gu1tNSuLxU3xW69/8AWYIqG60W0ms50tXEN2uSi4+Vx2qroc15DYBrmy3ANtaRRkj61g5Lsacr7nSIscyybJEBxypINVFgQASorQSDjA7/AIVVtp7VjJ5Ox5Ac4qawmkkuGllkCgcCPsKz501cpJ7CXMcU6FJo1TjllHU+9UJrG6gBksJMr3QHIP4dq1WurZpGQLsJPLAcE1rr4I8VgiS28O6yAedyWUmDn8KaV+gXscHJd3MspW8KWwUcFicGtDw6bOeY+bcW0vruOMitzxB4W1mztx/buh31tBIdqzywMgLenI9KxD4B8QpoU3ijRdPmvNItpfLmm2jarccfqPzraFl0Id31NqNtPSU20d5JEJW5jt2/rVx9Uk0m0eytdRuIlJztL7n/ADPNcZZ63CswW5gNpcDgkLitC0itSzTBzNI3O9jk1LqpLYnkYuptLfwvG+qkbv45Tgj8ayF0j7HFIs15FNxuWRTu4rVvprMxNFMynI4UdazrW11BWMSJ+6b1HanGaluh8ttiDTkjnjdZLpmbPChc4/wqbyLNXUrcSpKo+8ADWhaaPHCfMknWN8cgckioLq+0zTrlQ9jLKOmRhRn602kGpYlsLa7ghlmkWR4uQx7fhRHI9uRtgVl7GM5/SobCHU/EVwYdI0ue7ZQWaGzhMkqqO5A7cjmr9j4X8f3F6R/wg+twwR8ZexlBb9Kq6sTZrqRXepWtspFxFIWxkARmof7WhvbMNZPsdRhkIyw/Creqrf2dw+n31k9vNH8slvcIVdcjOCDyODWLPIluNw06NsdWj4IqfaJ6XGo9Whx1260tCtxbvcpjkk5AH0qtaJBdXwlsSbcTdRtyMn27VoWGoaZIHMxMYYbT5p3AfWrcOk6C+17eZ3kXlmifgD2rRJPRkt2ehTs7G+hvjDPHuX+Ej7r1qDT547Fr7T02xJ/rYN2enUirTWsN4vlw6gJCo+TccMp9ciq6f21YxBzHHcvnLsjD5x7j1puEWrMSk0VrHUFulKqNjA4YHrWla7QM8muV1O6lXxC1xb6bPGjgeZHt6H1r0bwt4WbVtGOralrmlaDbNG8lut/PslutgOfLTqRkEZ4Gema4pUWpWRspqxz9zKzttQZ9/Ss2e8KyGGFfPm9vuiqs+qR3q7UlEMR9Dy1RtOLRysMatFtyJAc8+hpciRVyaSxaR1ku5Nx9OwqhrVhDI7RsAkUqHt0arNrq8F5GVkcJJnG01NqV/D9migaNchvvd6cHLmE9jkdK1Caxs1kb5hYyGJwR2YcH9KiubhtSvI7WKMIjnk+gPepL+OFdTX94M3mY3TsQOjVL4A0fUtW8TSaVY281zfBdsUMMZdnx2AFdettDJ73Oij0+HTbWO1jlD4AOQav65fLB4DaBVXLS7N/cZPSti4+GPxMjuVkXwPrrq4AwLVjtrK8f+Fdb8P8Ahny9d0e/0x5G8xRcQlN2D71nThKMmOU00jBuL+OytoURd6qoBAp2mxowNw335DkY7e1L4H8FeLvF1pJeaL4f1PULWM7Xe2gZ1B9M9M16F4e+EfjTydt34R12BAOB9lO6olDSyLUle7ODuHHmpF1PU49KatxDI7Kp4Q4PpVLXGbT9ZvLe7ae2micxSRyIVdCOMEHoaq2/UslrJIjds4DGp9mivadjufDzfY7q3mEyOW2vhVI2gHPXoa9JigP9oRn5mF1A6DJ6nqP0rg9b0e88P6Lpj6tp8+nX+5POglUqyKw44PqCDXf6PBqWsnTJdMt57qZURhBEpJbnaxwPQVq4cuxje+rOV+Idm7+HgMEGezdGA9Rn/Gvm+2umbUFnlbdIhBG7vivs/wASeBfFl1ZxxL4Z1R/LnbhYScqf6dK+TvFXhPXfB/iL7H4m0O+0uWQs0CXUJTzFzgMueo+lXDQFY7z4X3txqGpXnnjEkq71Y+vQ/TtXUaduguI9qogO7KDqMZH865n4ZwrHqsCnI3RvnmuztbTdG91n58Y47jcRUre5XSx5vZSYhjkbacNjNSaxbsYSVPzAZX69RUGmqqxupbGfnX2rT3Ca03dSBtx1rGR0o+h/Aes3h/ZGvb/T7q4tLkX21ZIZCjqTJHnBHI6mvlfxf8QfiJBdXduPG3iI2lwrI8L38jI6MMMpBOCOTX1D8FtQGifsrajd3On2WoJHrjKLe8QvEQ0kQ5AI6ZyK8i+JHjKz1jwLrdrB8O/BlnLvMBu7WyZZ4V3D50YscHj8s10Rlaxy2vfQ8p8JWOreItSh0/Q9MutQu7qP/U28ZYgjqx9AO5PAr2u0+F/j7SvDX9pXujpLawLmZrS7iuDEB13CNiRivC/AEXjTUH1Lw34NttUu5tRhCXUFhGzNJEGDYYjomQM5wDjmvpb9jTRNf8PeP1sdUvtMtFmt5Y7jTl1CKWaXC5AMcbNjBGfmxjmlOmpEqTSPPfsdxqDpbWsMk88rBY441LM5PQADqa1b7wH4ws9OOrto8pOmfPdKkiO8Mf8AF5iqxKgD1Fdz8Er3QtO+LF8mqXUdjFOl1bWdwxCiCRmIU5PCnGQDUfib4RePPClhqN3YsuoadNDIst1YS5LwsPm3r1wR1xkVFFWRTlqS/CX4c2fi+z1u713QJr/TBp0k2nEkrFNcLwBwckg9uleJ6LoviPw2kej+JtJvNKupE8yGK4TDOmcZA+oIr3L9mOeQ6d4yhZ23WugzJjPQdQa4D9lnwzFqP7SaRX4M1pZWUuopHIdwZlKhevoz5/CtZR5khXs2aFp8N/F8kUD3VnaWbXC5t4L6/ht5ZgemI3YMc/SvLfHmi+IPAniGRprK4smRv31vMn3c9/cHsRxXsHjfQ5fEPinU9X1Dxz4Wkmubh2yb5z5a7sKn3OABgY9q1/jJdaBrXwy8KWU2u6brHiCxia0vXtZTIWiwdpJIGcYX8SazVtSk72R5fF4N8W622liz0TU7fUdRh+1WMHlZW4iwD5g/2eRycDmqknhjxJqWpX/hufwrfXGr6cjNdrAA5hVThmODjAr0/wDaS8Yar4Q8JfDTTtEnmsYrjQYxc3UDFJXRFQJGWHIUElsdzjPQVN+yXrV1qHxC1+51CX+0BPoc00zSHeZDuXIYnrnvWi3sRd2ueWeFPht8SNS0yDUvC/h6+1TTJlLK0iBBIvqu4gsPpWPqFvZ22pTadrFhc6NqcLbJY5EKFW9wa0bzXdRbxN/wk+na/cx6rHKHGZmHlEfdVR0VRwAo4wMV6p+1vHa3XiPwxrVxaw/adT0GKW6+X7zZ459RnH4VMop6o0jJp2PHUs763ZHhmSaFj99G5FeyfsxWsi/FjSr6XdvkMqLu67fKf+deMWNiIZI2sb2Qox5hbnBr3L4HX0Wn/FzwnpcpJnuWmCge0Dkn9KziveSLm/dbOB+L11aeE/il4u1Q3ckmq3Oq3EkYSUjyV3/L34NeiePbhPEHwC+H3iLxhhfFrs5t53G2eS3+YZbuQR5Z57kHvXMeMPE2nWPxn8TXc/wy8GatJZ6tMrTXHntPKVf7x3SFA3/AMe1dR8TvCq+N/Bmn/FPQ9Q1KRZmW3urG/cO1p820qhAA2BuMY6EGt3LR2OdRelxfgLBFN4U+JcSruSTRhGzdjlZMj9a8s0vwzqer6+uhaLYz3d0sTSCOBMnA7/hXufwesV0/wD44gjALjS+SO5w9VP2dbO3tvibaTsw+0fY7jJzy3ygmqg2rA+p86+OyfD9jFoEDt/a9wSJwODEM8596swfD7UfDOn2N9eW1zaNfw+dBJMuFmXA+ZfUcj864n+3JbrxlqurX0f2iWW5lIcnoNxwBX0d8froSeFvheqq+ZPDocBe3EdTK7uUnaxwfhXwh4p18ztpWnG5ggGZ7l5FihiH+1I5Cj861NQ8C+IdFshrGrW0DaVna15aXUdzCrejNGxCn64r1X4u6bZ+HfhL4P8Lw+ItF0iKW2+1zpf3JhN5MVU54U7gCx/T0rmvgJYw6Pd+IR418a+Frnw5rOmPay2Vvcu67iRtbDIOQCwz9KiNFJ3E6jZP8IdW0u2+EvxSn03MxttOSSTDZydsmBmvNh8PPih468ODUG8LX4sSPMhCJtaVexCkgke+K9L/Z1bR/Dvw++JdwsEeoW1laRM8cg3JLtEhUEdxnFcBe/GC8t9UF5HPLFqu7zBIJGZy359PbpWltETfU4u28K3Xh1tuqtJYMW2GJlIkB9COor0bxJqXiXQ/hlpd14imvf+EegP8AxKElA2OSD93ueM4z0Ga7r4+WOma5oHg/4mX8ZtrjUNJ33UAIVWkCowYj1+Yj6Yrj/wBoFrvxV+z/APCQ2ULlbl7hiiDoFGBRy7he9jzrUdH1zxfqFh4otdDu59DSRbY3UabozMcYT/e5HFeht4d1jwxeQR63pk2nO0PnRrNgHbnGSO3Toa7r4SWeo6L+zJf29iPsd6msHyZjjfESqAuvo2M4PbNYHwVvW8Y/Hez8Oahc3Wo2OjWkl1cNdyGXzHQjamTngM27HtRYblucL4+8BfFHxxDbyaf4N1FdHhJeOZkCNL/tBSQzD6CvSba0bTv2P9NsbiIxvFrTxurDBB8x85zXm/jnXfEvibx1qWuXV9drcfapBaoJWCQRKxCIo/hwAOnfJr2PxRqVxrn7LWl3l7bqb2TVFjuCRgyyqzqZD6scAk9zzUPW5VmrHz1b3k0Grtat8w6oSO31rTsrprOaQ+VgSNuODkflVDW9MvlWR9zLjGAOCK3PBejap4hvLbRdKjtpr+ZCVV5VjBCjJyTx0FY2aeho72uZ91baZPOZ4swM5B3pxtP+FY/iiPVNPiS6hUXCDh2Xrj3Fek6z8FviJY2F3qEtrp8cEETSy4vo2wqjJwAcngdK4SOadI/s94AysNvHem4rqhp32Zh6FqDXkxEjBc9Q3BH0r6j/AGjvEGuaXc+FV0rV7+xR9KEjrBcNGGORycHmvmu4ksYE+z3FusiH7snRl9s19N/HvxGdCPhaCPwv4b1lpNIRg2q27yOmMDapVhgVS2ZE1qjxPVPGeuausdhrWrX+oQI+9EmnZwrYxnnv1rahl8W/8K/uY7CbUE8LPcg3BjUCHzcjgnr128dDxWD418VzazbWwbwboWhy2+/J0uAxiTOPvZJzjHHPc12Wi300v7IusyQSZceIY147cx5FSoSb3G5JdDiJvDeo67p93OukTX8FjH5lzcxJzCnPzMfTg/lWfqfw68TaBpVtq81nfQ6fef8AHv5oCNJxngHnp7CvWf2dtUls/BHxEv540uPsumRyrFLyhYCQjr2yBXNeD/GH9seLdHu/FF7e3Vnb38dxcR3MxkUcjLAHjHTp2FVayVx3bbscvo3w/wDGl8Ihb+GZILiRPMihnkRbmRf7yxMwcj3xXTfCfwQfFPjW00nVbW9vtPhuNmpm3YoIDhsK7DleVxxzXpHxK+E/iDWvFF34y8N3UGtRT3H2u1ntbkLcwHqArd8dsH8K80+BGh3+j/HjRLeO/eQfbJGu7efIlRgj53epz61ps7WM27q9zP8AirpOr+F/G2rCfwxcaX4cXUHt9OuSp2SLztAJJJ+VSa5G+h+0qGRVmDd89q0vi1b3esfEbxKiLINmr3IQljx+8bBxVNPDmtWtmjRypK2M/K2PwIqG9blxaseqfsd2Asfi/LJE5CSaXMpT33Rn+leX+J/iF48t/FOozWvi7X4lS9mCxfb5AoXecDGcfSvW/wBkVLtfioUu7WW3kXTp87hwfmToawfEHxA0+21e7x8L/Atw63Eg3y6e7McMeT8/WqaTitSU/eeh5zHrV54kvTqF5cXF9f3DASPIS8jtgAD1J4ArpU+HnjCS9jtX0gxXcoBS0luIo52z0xGzBv0pvwM1TR7D9oPS9e1yGz07TLq6mYIg229tK6t5WM/dUMQBnpxWh4g8MeL7r4mX1rJp+oz6tLqLPHMsbHzCXykiv024wQc4xXPKn1L5rM47xN4H1vSfMnu9PlsZFl8p1kZSN/8AdIBODwaraf4O8YXOkRXtvpLWlhO5CXF1LHbRTkdkaRl3fhXuP7SUej3nxBtZrOS3kuYrOKPVJIcHzJQeRkdWC4H5VV/aY0L/AISLVNI1nSVluNFOmxRabJApeKLbndHgfdbpkda1UWrojmvY8t1f4Z+JrSzV5tFvLB/KNwN0qEMg/jUhuV9xXKWWpTw3P2G/lMEg+7ICRur3Dx7ANH/Zn8L6F4idLbxSL559Ohk/18FsWYncOqqQRwfUeleGSFL5ms9WiCXA+6/qPUHvRJcpS1R6B4P0G+8WM0Oirc3V8qcqg3bVzjd9ORXXftIeFPEHh3XLm+tdNuZdB03TbWJLgRBolVYwrZPb5s/ia8b8IXd5oPiewtpZZPIkuo1SVWxwXHFe5/tZ2trrPxZfRrkGJpILaOOYfw7h3HetYu6MpJqR5V4H8PeLPGVvPc6T4cjksoR++upisUEf+9IxCj866S88Da5oujNqWoeH7e905G/fXel3sd1HH/v+Wx2/jXoH7UDf8Ilp/hT4c6JbtDotrYefII+BLJnaC/qeGOT3auZ/ZT8RSR/FO30cg/ZtRjltLy1cfK42Fhkd+R+RNQ7qVrDvdXOI0uwsNb1lNN0vw5e3d1MT5MEKjzGwMkD8ATWraeBzqmnahrFj4f1K3tdMdo72a54hidThlyTyQeCBnFeieDNGt/Dv7V8Oi2a7bW31CbyR/dRoWYL+AOPwrx74q+MfEWqfEfxBpcerXdno63s9pHYQzMlusQkPylBwckbiTySSadNXvcUnZqxw4gW98RzXHnpFHbkqAV4P0r6H/YetLP8A4WtrupKI2V9J/du3VG81QwHpXgt1p1xD80Lq0POWXsas/C7QfEPinWLjw/4dt7i4vJWLqImK7ADyzN0VenJrRLUW6Z23xx1bXBqWq6muuaktxFq0ygJduBt3sAMA9BgV6/8AtC3j3H7Jng+bVZS97dR2m6SY/vCTCSx55PbNc9caf4L+H+iyLrAs/GniqwIMlkGJsbOYDpIesjA9v5V4Z8SPH3iLx+0l/rWpSXIiysVvjZDbj+7Gg4UfrVS0JTbsfSGmzXFn+wcs+gzSWc8uQZYWKOc3e1jkc8gY+leb/s23esR/GXw39r17U5/MuGR43unZGBjbggnBFelaIVH7BlkT029v+vw15h8BNw+OHhKLoftZc5HUeW2Kwk5cysaxS5WSfth2sR+PuoRRIiGWC2kfA+8fLHJ/IVt/s2t4Fm8ZaPpWteHr3UtYnuSLeWSZfssO1Syt5fViNvfI9qzf2s0LftDarI3RLK1A/wC/dU/2cQ0nxs8MPz8t03/ot6zf8UtL92d7+2GN99rckTEzQSW2AO2UWu1/ZBnjvLe9uDguLSPB/uhjkj8xXHftQyQzeKPFFox+fZb8f9slNaX7CFwZbbWYWcl4YkQjPQb2xXRL40Y/YN3xL4X+IN5cau0dtqBeZjJAwuwvIPAHzcdjXlv7aniqS68K+E/C+teG9ZsNasZln+3XkKeVcKItsnlyKxyd20kcdK7PUIftF1dGWWV5lv50LM5z82TVD9tlWf4B+A5Lj95cC7hVnbls/Zmzz74H5VMeodUeF+ALrf4ls4WB3tExUe22vQdPE0kMkQdRhVY/iTXnPw5Qr4r0qSZScIwz6Aqa9S8O20nlzrKqnnCkAjIDHHP41CVjU8b0yTdbRycHco/KtO1+WURgjYRwf5VgeH3dtGWZMNsyuM4JrX064W6hEkbYZDhgeufSsmjdM+gvA8a337Lt5oNnqmkRatcaz5qQXl/Fbkos0ZJ+dh2U/WuUtPhXrj2uu/aL/wANm3mVpQsesQyNjac8KTXkXia1+1WpVVX51znuDV/4UXm67KztvLxmOTPXIx/hWiacSFFqWj3O6/Zvjs9X+DHxG+Hui6taaT441J1+ytPMIWuYFC/u1c/RwR2356VZ/Zd8ON8LPi/Zt8QdX0fRLqdJYLWz+3RTyMzKRucxsViTsCxBJIAHevB/HmlG2vJ9RiX92l00Ugx07isCM+RtmiOBncp/mK2i+aNzCcLSZ9Ey+B9c1zx3rXh+11bRra8iSa5t999G0d0d/wAsauGIDMDnB6dwK7n4J3njD4c391e+OXl0jRYbaWP7Dc3asb2Uj5FiiDHcc9WAwB1NfNltrDJZCRWGGT0703S0kGo2947kNuzj0FRGNtSpan0d8Ada0ez8Y+I7DUr6300eINLktrZ5nCRiXJIXceBwxx9K5jSdZuvg78UNG8W6paFrWPzLK/SGRJGa3fALjaTnaQrD1xXEavDLJpTTxj95CRKv1HNXdZt4/EHhYzxgETQ8j0bH+NEZOwnE9K1/4aya9qNzr3w61PSvEPh++ka5haG+iSS3DncUkV2BGCfy6gVxHirRIfDzwWr6xZahqLbmuYbJ/MjtgMbVMg+VmPOQuQMda8o+H179lv5tPm4ySCPeu+baFBAP4VjUST0HFs9O/aLg07XvCPgW1huba4MOhKknlyKxifCcHHQ+xrnv2OGi0Pxv4pt9XvrW1RdDljt3uJVTzCzLgAseT7VycZaPlBweorN8SaWNQi8+DiVF+X1BrSE7u4cq5bHOq0dvqtzC3ziVsq9fQP7UesaR/aXhVYbq11CCHQY4mW3lWTbIDjaSDxXzVo91JFqz2+oj96GwN1betw/Ksi9uTik24jirnX+CIor24WSOMIAeQecV1vww1azX9rDwzHdXUFtbafBOXlmkCICYH7njuKxPhnp4/sYXMgIDZbPTivIfFOqQN42ub54vNQyHg9x0FENZFTVo2PePib8LvFGofFTxBrmgX+hyWGp6lLcLPJrVsiBWbO4/PkD8M+1er3GoaT4b+Elh4D0/VodWnVvO1G+hP7kybt5VD3Gcc+g96+bPhzo66rei6VPLhPLYHau81u6C7NKtCVRfvn29KtySu0SoNpXPUfhZqVnD4K8e3d1dQQ+ZYhYUkkClwFkPAPX8K4L4KeKNI0v4r6f4r13UDbWvkS2ixqMpGsgxvbHPUDPtXm3jC+l1SGTQdPuxGwH75gM/8BrN0q1Ol28cElws8uMsD1pc7sDgnc9S1v4DaJZ+IJ9Qs/FmhXGhvM8yTfbkZwjEkDy1yzMAcYHX2ruPjiNN1TSfCFn4VSG7eDSDBHiRXNugCYD4PDe1eEwTx28htNNi26jeELkHlAa6+2mXwzNbaPbZuNRlw0pU569ya0i7mT3PT5re1+J3gDQtOvrmxtfGfhuMwCG7cRpdJgLlWPGcKp9jn1zXAeK/AmpaNazSeLdV03QbJEYxqbqOWe5fHCRxRknk8ZOAOtc54t1IWfngXRLY3NxklvSuW0wQTwDUNRgaa4cfuwR8qinJpBCNz2H4H3Hhm1+Gfj3Sda1QadHqsMNnG6jfJvdX+YKOSFJBPsK5HwR8C/EVrry3V9LYyabkM+qtdxm2KZ++Hz6duvbFQeBbOZ2lMdmRGzZaWTpj0rJ+JuoI19HpOi7JJwQ87gfKvtQ2rDSd7HpXx58U+H/FU9n4e0++x4d0SBbWIj5ftLADcw77cKAPXk1sfEO5tYvgd8P7Hw9e2PmW8bqYzKpeJSuRleo/GvnvS9N8wm4vrp57vPPpXU6Na4Rnm7A4qeZsfJY9PtLy4h/Zm1Oxu9ZtRqk2uqyr9oVX2EIMgZzjrWN8ANVtvAvjm11KaGBrSVWgvJkkDOFf+L3wQD9M15Jq0Fxd6p50lrJLBC37sHoTWlp0d1c/LI62yg/cHG6pcndFKOh6v4t+HXiiPxFf3eg3GmalodzM81rfx3MYjRGOQJCT8pGcc+ldf4yisof2cNL0Cx1azury21BfOkEqgysC5eRVznbuPB9APWvA7+1wwmtdnmDqjD7341LbzTXMBhmiIyO/GPoannSHyN21L10t3IUjm1K3yq9S4/Wqk2hi7h/ealah15Uo4U/mKqx6RbtcLLIAzD5eO/1qaGwW3uyBHlD1HpS9CtluQx+HXt5BcNqaIBzuNxxVs6LbztJcjUoZCRztk4pktrGJGA3SqRypHAFV5L5rR1t7OyE74+6q4Ue9Wo3Ib7FTUdGXzfJaZ3VsFSOQeemegr2b9rCRLvU/Ctxo+rWdzHbaSIZRDOr4YMPQ9a8jtdL1O+ullYuHVTuiP3AD61uWHg5XcPPMiITwgbgUJaNDad0c88upywBVUSKepfpXr2jWqL+yzqumrPZLfya0k4t1kG4qDGM7c5xxXI3Oh6U0qWYmXCn5sPxitW0t9BsGBQxDAwTk0KFhPU0vg4v2f4f/ABJttTntoZLnSVjgjeQJ5hxJkKD1P0ry7w7pV1feINO0j7RDp8V3OkP2qd8RQAn7zE9AK9EutQ01l2rDDKoPsTTI5tKmwrWKn1G0UnFPcadjR8E6D8SfBfjK3nvZhpWkWsyyXWpm+T7G8AOWOQ3z5GcLjdz0qzoXxJ8N3P7Qf/CVSItrpc16VWdkwQhTyxI3pnqfTNZj23h+SRUaxVOO4AqlcaH4cYlmREH4Cla2w7X3LvxX8Nyx+LtW1a3lt7myuLx54Lq3uUcOrsWGNpJPWsTS9YWHFvfRh1HG8Dp9RVtNGsYE22dztTsM9KiuNBlmG5Zo2fHBHWoaY+VHrv7Pk9gnjKS9NzDFCLKQb3kAXJZOMmuY8TfCPUdQvLuazvNGiaSV2XfqMQyCSR34rzqK213R5/NtM7c8gfdb6iuj0vxPb3jLbahD9kuD2YfKT7GrjLSzRm4tMxNM8FvpPxM0vQ9V01NbRLuJrq1siJ1uI+GYAjgjHXt1FeheJ7XwjH4jv3f48X9rZzys39ntbSyx2qk/6pWjbaFXpgDAAq74DvtK0vXpbi6+WC6tJbRpoly0IkGN4+leda78N76zLiLUtJubLPyXJv41AHqQTuH0xmr6Cvd6kvxT8J3nhbQ9M8QaJrGn6/4f1R/Lt9Rtifv8/KRk9cHv1BBxXa65ZeGZPDfhyC9+I2q/D+9h06NbnSBE+6SQ8mdkjYHL56tzgDpXC654q0nQ/BnhnwbYZ1ex0rVBq19dRqViknD5EcYYZKAE5JAyT0qX4i6Jp/jbxfqXjPwz4j0+7t9TZZzbXF0kFxbttAMbLIRkDHBGRimS0+pb8WfCK31TwrqPifwl47tfFTadGZrxHjZJwgBJPzMT0BPOOhrxKNYdRt/KebDofkbupr1fw3r+jfDnw74ktX8QW97r2u2J09be3bzIrWI53O7j5S2DgBSfc15hPZ6fHD5ttLLvA4wvDUpwTRUJ20ZL4ZvVbxHpmlarHEpF7DiViArDzF5yelejftd+I44Pji2oafeW95YPY2xWa3lWRVkXPdTjPArym7t4b6BVmGHHRu4NSPpdvJYFVukbjDwvwfwqI7NFSjqmfRXjbV7L4zeF9C17Qbi2/wCEisrf7NqGlyTLHLIvXzIdxAcZycA5wfbnF+E/hVfhb4tvPih8QbldMtbK2kWz00yK93dTMNoIjUkgAE8nHJHYV4Bo9jeRSPYpMJIW+4rf0ro9YvY9M0NNPV/MmZf4hyntW0Lsyl7uh6f8LPFH9s/tCaV4u1i4gs4r69nuJHmlCRxKYnwCxIAAGBXk/iTT7jVPiF4kns542h/ta5ZZVbKsplbBBHUY71zNzY6zqnk2ttFM0RPI7AV12kaWNFjjjuWa3UJuJzxxRGPKJ6lC5t2s1aE3LkH72ema9k/Ya1PSdO+JWvi81CztQ2lgK80qxhj5q8Ak8n2rwjXLwanqUksDEWyjAGfvVW8LwRi7MhQOd+RTcrDtfQ+jfE3w28RXHivxBfWl54dFpqU7ypu1mBeS57Fu4IryHxR8LfEfg6wu7jWZ9FkspZdifZNTinkDMCRlFJIHHWqV2ALW7WaEseJYx1xjqKrWMq3+rbhGNs9uoJ78VU/MEmj6P+Fs9j4v/Y/PgnT9V0631y0dka3vLlYckXHmA5Y9Cp4PTPFc98JPh14j8P8Axe0HXtY1bwvBp1lO0tw/9twO6jYwAChsnkivHtUaOyspWTiOJe/euO8OOtxqMt7IoZs8ZFYto0UW9Lnu37Ses6T4g+Ler6lo90l1bhIoPOjOUdkQA7T3GeM+1UvgPd2ul/GDwtPeXUNtB9rbfJLIFVf3T9SeBXAQuZn3dAOgFYuuTfbdVSHrDF970JrFX5uY3taNj6K/aHv9M1D4geK/s1zb3AkhtzFPDIHVsQrkAjiq/wCwZr2n6d448T6bf3kcDXVvG1sZG2hirHcMnvz+hryXwPfRpFfW5j3xvGVyB0yKX4eTR6d49s448KJVKk/Q5/pWrlszDl0aPqXXPAmtSalfiG/0xreW5WdJPt0cbY3H346iuG/bv17R4fh54T8Jw6hb3WqW9ys8qQOHCIkRQkkdMluB7Vs6zHD5odFABSSPkdiAw/XNeAftQW7LrGk3i48u6t94I9eAf5URZKWpR+Fsjv4qsep34VVPpg17FpDNbyu0m4oqEFAMgnfXivwtdhqWmSgncsgySe3SvYLJ1V7jznCHcVB3cdc0k7sv1PBvCz+U1zZy5+SQj6GtSyiEF66sR+9H5kVQaI2vjK/tmwFZt/581oXWOJN33OnvWbNtjVOyezljjU+ZHhvqKx9BuF0XUJLyUhYpblVH1IOa0bS5Mcg2qDGwHzVg+PYWOkxGI8JK0hx+Q/lRFXY27K516aOviLQ/EEa8iaXdEcfxqM15Dpihmn066yjrnbnsw7V7R8E9Rjn8OiEtmTed+T3/AP1V558YNHbQ/Gb3kC7Ybr98mOm7PIrWnpoZ1dbSRiaVIVlNk+d+eN3aujtVljuB5yknjGOlY2pxLfWEWt2IxLHgTKPX1roPBuowXzxrKAzdCDVS0M0rncaVtuNMQuOHUqwNZ/gS78q51Dw7PJhoZC0QJ6qa1NP/AHYkt+w+Za5XxO40zxjaakvyLNHtLe9Qi3scl4rhfRfGcs0a7UL7x/WuuttejnhTj+EZrL+KVsLqxt9Wj+Yn5XxWFoTLPY4R8SDt7VpyKS1MnKx6FFceegkjYkUz+0JLeZF2bgxw2Kw9AumjJhk3/XtV3UJNqHaGO7jiufl5ZWLTurieIdDsby8t9RkZljVx5rR9cVlz6na3Wvyabpu5rPhVL9c11NveWyaRb2iwvLcf8tMDjFUtI8K2b+LYryObDbt/lKe9aySHG9z0GUrovgC6k4UpbFU+uMCvD4PDDajrcUDSSAsqsw25/WvYvjKZoPB1vp9qAZrueONR645NHhLSxCq3d0qNMihTjoWxUQ0uXLVl7SreDw54eSGMKHChQB1JrE1B72O3f7LGZryc9f7ue/4Va1vUof399cyhbS2B5Pc9yP5Vy2j+IIb6SWRUuFnl4X0A7CmDdjR0Pwn9jmNzNNI0rHcW9TS6skCT/IvmzE7UAHertjpet38kUcIILthRuwT/AIVpz6TZ+HbxYhdf2jq7jheqQ+p/CteVbmLl0M7T9Oh0aNNQXEmpS/6pWP3fc+lZuoam2nSzTWsi3OpXf+slxnafan65qUWZJZWIRP8AWOOC7eg9q5/T5Lm5naaJvLJ+7gZCj0qZOw4x5iaSJs7rlJJpH+8xya3dE06fUnht41ZYwwGGGMVX3echW8vJkbGAVA5qzfajJ4a8PrIkpFzcHbCD1571C1NJe6i18SdRvNJ06103TpUjVmG4jpgeprnI7f8AfNdSXSNLKBv280/WUEfg6VpGaaUyK43csxJpdMhaaKHfbtH8oLHpTkxU+5JpNs011uAIVT1J61s6vP8AZ7DyV4llO1as6LBFGpkC5UVk3Svfao0+AIYjiMHufWp6F6F3SIvJgWCabzMD6kmn3EqLdCIwRxKf4ieadHHOE3CPGKguIPtLBplOaTuBPPaI22QOJAPTtUc8YVsRyZGOBjrTBbupKxu6rTh/o37yeRV9M9TVJEMs6b9nZh9pjdOedlXL0RrI4g3JARgbjzWS2o4jPlrhSep6n6VUeS8vL5Y0Vi2OEDcfU+lUtOhNrlu5vbGGP7zODwQverNu8kcHmyKLfI+SMgbyPU+gqtbxxw4EeyWcdZMfKh9vX61SuJ5xI+52lPds80MdkT3FxeD93BMVZzzjqT61NB9qhYC5uJZSegU9Ks2FqWhSS1iaWY8lhyBWzZ6XJ5gdo3MzdTt6VLKRhXOizXcgupZpI1IxhGIzWVeaX9mZ18uWUEZ++Sa9Auo50Ag+z7Tj73tWa9iHYXEUgwOuaQ9zjNOM0sX7hooiDghlOa0pdWXTgglut7fxBE5rTmswlw22JQzDIKjrTGgkgZZdRsfKUjq6cEetaKxk4nO6triX8wFkkkZxyzHAqpHrDB/s8xE/YrmupaPw7Op3LDuP904qrB4X0TzTIs5DP0w3ShxQ1oY8cpCsbHUZbWTsjnIzVP8AtDxHYuZpJ5Z19Y2/pXRt4RC3KvBf87uNwzmoPFWg6laxLc20oQk4dQePrUOEkO6Kml+PriS4S2eZ97nGGFdRb6tHdLtmjjLE/wAQxXn9zp0xKSXMFvMyncrocOK37e+LWAhuItr/AML/AMQqGrdSlc6Rrk28ymG4ltHJ4OcpWgniO9jQLqFut1COrw8nH0rkLG+mERW6AmQHGMc4qRlEg+0WNxLGRzjuPw70uZg4I2dV0/TdYha40OZN7ffiPHPpiuS2S6XOzNCw5+eI9R7itOOSG6lR5Xezvc4FxCMZP+0Km1qa+MMdtqtukjf8sryPo31qlK4uVkctnp+tWitcW6TA9JBwy/j1rPl8N3lu6tZXAuoF58p+Gx7HvU9l9q0+7WZMlXHzKF4etGfWdsgaOzkjk78cGqUiXE5bU5LeJCZoWtZwcbHGM1QvtIutTtI57KNnnB+Qp1b2rrZde0u9ikg1PTt3Y7h/L0pfDWt2PhfVI9Q023aeA9Y5BnafUGnGzlqNN8tkjiNOeRpDBLut7qM4Ib5WUiszVPtn9pKLlyzu2Ax7j1rpviTq0Oua5Prttbx28rL86JxkjvWJbNHrGl5Mii6j+YAGtLqLfLsQ02tTrrLUGihgiaMI0KjG08sKp+K/GFrHZmO2tEmZhtbePu5rCh1K5iMbSJueA4YH0qjrULXyvcWa70Y7iAORVrUyehVsZCsXyqMt29K0vCZxNMrdd9UNNnhjt2WSP5gMDPar3hR2EsrFQyu2BxUVdi4bnVeJtPl0/T7STekwuiVJU8gHsa5zw0z2mptZXKYkVT5bZ4K5r0MaS+oeCLiaRCxgHy8cgjvXn2uW9zZ6ZDfOw3wAspI5wexq5R0RSlcpePNUa4nj0q1bhuZcU7SrUW9ssMS4OPmb3rn9D3T6k1zPzvbrXaxRqxRF5+lc85dDSn3GB/7PsZJ3OQR8v1rEshJcfcB+Y7mNW/FE3mTw6ch4zlqvaZGkYCKowBzUN6F31Oj8DRrC8lqEVhOu0+o965/UJksfHWnOMIi3QViPQnB/nXT+D4vP1lYEk8ssMKfSuP8AG81qvjN7aSUZgkJcgdDWkFeBlN+8fUPnxyaVbTStli8QDL35KmvEv2kYGGj6PIzcW88sH+fyr17wpJHdeGoHVQ48jKN/dO0MP615p+0Yq3nhUXCc7b5JAMYwGTnj60ok9Tzf4e33lX+nQK2G89S2ewzXuFqsSw3XmKm3zunWvBfAmmfaL2G8LEeVKpwOvB/lXvlvF/xLZp9u12uCp9BhVqtL6Fa9TxXxpCbPxtDJtwJoxn8OKvGZFTyGhjmhxkFhyPXmpPi9EIrnTL5DkK5RjVEgtACjAAgEe1ZWujfqdT4K0S11lprKw03ULi52kpHGrSH8AOaf408Aa1pelWi6rpV/ZNeusEf2i3ZFQ+5Ir1zU4brwn+y94cvvDqywHWpN+s39udsmMMVUsOQvG3HqPevPfDHjvxJJ4Fv9Fvr/AM3StQCM6TMSIVRs5UnpnHNVbl3IUm9iD4T/AAp1y1tvEOpafq+n3NrpVuLm5UswbaAx+UAEE4U1h+O7ZPF1pbQyWxgaFtwkz8x46V6j8D/FGnP8P/iv/ZrGT7DoayNJt4Y7ZeBnrjFY/gDQtb1Dw/b+INL0HUbi3niDGeS2ZlYexxjH0qrNtMSktUzyKDQ9N0CB0muJR5owyN/F+dTaXp+hW4EtssaSNzzJnFdxrnjXwuNQn0fVoFgmibY8UsO5Cav+H/htoPjS2a80jwvcPbqcPcWrNHED6bidufamrdROyOV8xcBo5cv0XGelZWvacNVt1S5aQiL5lKtyDXa6x8NYPDF2trJPq+mySDcsd2gZWX1Vj1/Cm3Hh9lUfYbyzuCR0fKZP8qEkh30OGOlT3WhPpvnF1cfLvGSPyrFsfD11pbjEDOvVmU5J/CvSU8Oa9NaOlro1w1xt3H7Epn2jPX5eQKqWsMyoIXkPmAYJdcEH8aEn3J0uc2PKCqrp5Z/2utXY4llXCx529wO9dHqWmmCG3e+s3RJU3wzSRECQeqk/e+oplnBJM5g0yznu5lQuywxlyFHVjjoB61nJGqlcxksr25KrxCvQds10vgjRo7fVBJkySDGT6fhWLGniC81q30/TtFvbyec4VLaEyN9cDt716j8MfAPjazkebXNFuIDJcHa7KCqjtu2k4/GnGMr7A5RRzPxNiF34g0m0QEtCjTbffoKbqki2OnRWsDETSjBPfHdq6HXNOnvPinqMMUMtzJaWyRbIIy5HG5sAc1yGpaR4o12a5bQ9A1W+kJMbPbWjyLCB2JAwD/WqtZE3OL8XLcapbLaWn7uyiYb5XOFLew710HgbwzZWapO0hupNu4FuMmq2jeH9SkaS11O3nhltW2vFMhRw3YbTzmvXte8CR6L8F9O8Rw6JrVxr9zdGI2qQuxiUbwB5YXIBwpyfWtIR01MZyOH8TeLo9DtV0/TYxNqtwcAgZI+nsKxLmaHQdP2307T6vdnfMx5YA/wj0qvYWDaSs2vazG3285ARx8yH0x2NUbzyVxqT3BlvZ+XLDIjHoKmcuUcI8zsWZ9Dv/wCzodS1bTru0068Ja1aRCEcDrhiMH8KyfM+zl1tyPKXgbRXa+KPFPi7V/Bui6Pr0VxHodmp/s/famMS4GAd+PnAH6Vz1vpWoyaUNUSzuGsw/lrIID5e703Yxn2rFycnY2jotRPDNr9q1BZ71z5UY3EN0FY3iHUovE/i7zI/ktbT5I1Xocd69C1rwr4q0bwbLqR8P6qsckBd5ntXCIMdTxwK808NWQEAFqweWU5d/QmrtZWJvzSuaviiZU8PouWy06gA+1bemRyyWSbnJLgAewrD+IVvaw6PpOn287S3zT5kXPSu08JaPe3z29hYWlxd3GwYSGMux/AVU0TFmPr2pf2XZizjUs0g2ginaZEwgjwCu0fjmrnivwZ4z0rU/wC0fEHhvUNPsEIWKaaL5CfqMgfjiuz+CHhOLxp4zgstRhvf7KEbmWeBCq71GQhfGBn86m2thtq1ziL2SaRlZpduPQdakB3xgxn5h1NaPirRrrTdUumlsbmwsxcSJCbiJ03KGOMFhzxiodO026vtpjs52t/REJLUcruF0Gl2WpatL5Gm20txJjJKIWIHsBS3XhnVYZNtx4f1m5m7EWcmB+le8fssDydZ162MENu628XlqZVZ/vNngHIHSn/BTVvFzfFK60zUk8UXVj5c7XF3qqyrFvDfKI1PyqM9OpwK1SSsZNt3PmRLBbK63alK8GeRHj94R7Ken1NW43e6Rlt41s7IdQDlnPqT3rY+Ma2f/C3PFV1K6NAupSbFQ53Hv+ua4/8AtSbU5xa2K7VHBOOFqZM1S0Lcl0FYwxKAo4JHWtjSLOSW1jkmtZI7SUlVnZCFcjqAehNXfA2j+F7fUjJ4sudTFqFDYso1Z3bPQliNox35r3D9orS9M03wB4RsdDtxa2EcjtDH3AZAcn1PPJpWurivZpHhlvbT6dqCR6J50qSHmKNSzE+wHWuqisfEjIsn9m6sufS0k/wp3waeSP4oeH0xkPerk/ga9Z+MFj8Trnx/cyeF7u9h0pbaIKBfrbxmTHO3cwz2zihRurilKzseOPpOssZri+03VUVBnzHt3AVe+SRxUdnFGkBAw0foeTXQ+LU+L+i+H5L3xBcarLpUoMczJqAnjweMNsY4B6c8VwMF8zPG0O7c3AVeST6YqSk7mtPDujaRflA6ADkVW1p5JNNi826M+OArnoK2Ljwv49j01tQXwpqotNu5nMByF9dv3v0rgXutRvNQW0VGcMQqKi5ZmJ4AHc0K49GVp9LtRfmZQhVhyvoarwWsNtcNtaY7v9rgV1Gm+GPEN5ftY2uganNdoAZIvsz7kB6EjGR+Na7+B7on7LqJuLG96CF4SG56cHmndsVkcRC14t1hZmSMcglulGqX7Plbm8dx9eK7LWfhfrejrFc6hYai9tIMGRoWVR9fSsP/AIR14ZDBDFJs7hkyaOV3HddDnb8w2luk7QyMCM7gOCKmsLoXAEiW42HoT2rpYNJKWn2ecrLEcja/BWq+keC9autSfT9C0u+1JW+YfZoywQe56D8aXKLmLnhqx07UGaOW9CSH+EDoag8XeHtV0WBprdhLb9RIq5xVbxB4X8Q+D76J9d03UNNaQ/u2ljwrfRhwfzrsfCut3V7ZSWslrNeQKu6V44i6ovqxA+UfWlYpM8us9SWcLHeYU5wJU7/UVtrJfWsY+Zbu0YfNE3II9j2NbXjL4T6/eWT+IfCul3c8WC+2KBmSQe2BXnml61cQsbS8jkidDtkjcYII7VDi1sO5s6vaX0tt9t8O3DyRx8y2Mn31/wB01rfC7Rtc8dWOv3WnzWtuuhW4uL1LolW2YY4XAOThD6VN4a0fV/EKtceG9J1K5mhPztb27Oo9iQMfhXrHwYsPO8JfEy3Ni1jq8mjmC4R0KMG2S4yDyOtXT1epnN22PJ9E0bTdegW4gusBhyGXkH3q1c+AZJMfZ2hKqP4WxXmPh7XNS8Nag1hqQe3uF+Vd33ZK9U8HeNobstFOoilH3gT+opu9xXaOT17wtNa3Pl3cZiQ/dZuQ1c+/hWKF/PsiUmzw0bdfqK+hItDuvGOmzQafYy3hUffjTIjPuegrzTxJ4P8AFHh1z/bOj3tnEzYjuGjzG59nHGfbNLVIpSUjzW+0/VLebziqsejAjbuH8qxr26ubGQlYpoFb76Ecfga9m07QX17TmWzguLi6iGWhjjLscd8DnFcfdPY/apba6jETodpDrx+INXGTWpLimeaC52mRfMzu5Feh+BtOUaUl3IM55X396j8RfD1isNwthdWf2lQ8DeUwWUHoVBHI5HSvWr7wDeeHP2d9D1qPQ9bvvEN3qBt7i3jtpCYIlMgyIwuRnapyfWr5lIjlcSL4eQSy2t3byybkkU/IRwQR6V538U41sIrWORf9HYtbyH2PQ/ga9E+E97BLqMQ3uDzDLG42uj/3SDyD2rj/ANoe126POyjiK7xgjkVu1eJne0jyS0jNrLJBJwUrrtHO2y+1SNgKveo/AvgPxj4+06K98P8AhvUtQ8j9zNNFCRG2Bx8xwCfYGqnjCx1zwn5vh3W9Ou9Ovhj9zPGVbae4z1HuOK5ZROiDRQsHe81Oa7bJBOB9K21uorVd5IxXonh74W/Z/wBmzUfGbaHr03if+0I7a2tPs8nyxFkzIIwu5sqTzyK8gvI78tJZ3VnNZzxPtlimQo6H0KnkGl7PuT7Q7X4b6pBdeLUjnQNCy7T7ZPWuI+Jkaw+P9QWEnaZBjJycYrf+HS3EGteVbFTKwxyKyPiNbT/8Jazy8ykLvHvjmtNIojc+hfgxeLL4LtxIGZoEj3H1wcH9DWT8bbVJ/B158u5ooUZTjpsk2n9DUPwAma6srjT2OFlgdVwep7/0rU+JKyS+C71JAWf7HKv4jDVkiupxHhbTbaPT7KSGFIme3Bd0GCSR1Nd1pE5m8PsJGAb7URk8Zwq8/pXI6OT/AGHZvt3EWy/KD7da6rTopI/D0Usm0Rm5bH/fI60zR6nnnxKsZtR0CNbeMvKJVZVHc9KZp+jPFBFLcJu4A2A8A11kdiWXfcnt8gHrXIeN/FcGmKLZFEl4BlI1PCn1P+FZ2drGjaPTvCfxqn+HehT6Fq2j2+veG9mZbKTAZPMbBVSQQQeTtI/KrHjnwP4A+MXws1Dxn8IL260u70eIy3ugv8q8LuKlMna2AdpUlTjH05uX4H+Itf8ABWh+INBvB4jtdUtorm/+zOrvbT7fmi2jqASfpgg12Pwi8M3vwj8J+NNQ18RWWq65aix07ShIDN5YDZnkUH5B83GeePet4JpWkc87bpmX+y5Z2ei+A/iVdy2Ud2n9gpI8UoykrASkKw7gnGR6VmfA74heOrTV7e61jXL24uGuFLRySkxlCR8mz7oUDgAAAcYrqvgNaJD8Pfiavmkx/wBlRxrn2WXOK8m8M3TSeN9PtbMg20NxGsrf3iWHFTzNJFqKbbO5/au8HQz/ALRmjQ6bbxwJr8ttBOwXhXchS31xz9a7b4/+E9UuNdsfDuiyaXaeHNEtI4bOxbU4YfnIyzsjMDuPHJHv3qz+1Ey2/jiPWLcxtc6T9lvoBn7zRtux+OCKp/FvSm+JUMHxE+HUP9uLeW0aX1hbspureUDA3ITnpgH6Z6GnLqhR0s2VYNHe6/Z88ReH/GuraUs+nzLeaIItTimliAxuRSrEgHBGP9qvGNNvGuG+yab5gijGDPzt+gPeukvPh14jttH/ALT8YRR6R8yi30uVws85z12DnAGSScD0rOvrqx0i3HmskeB8sa/4Vm+lzSNtbHTfBzWtQ8G/FHS9ZudXl/syRvs11E/IZH4JJ9jhvwrT+K+myaN8a28H2uJJNWvo2sYyu4eXM2c/Rctn2U15Rd6jLq2nS+Urpu4jPfPrivcta8QaXrH7O+mfFK6mQ+MNK0ufw9HJ/Gbh/wB0JPXcIy7g/wC2fSteS8TKUrPQuePdb8M/Ez4O3Gq6NZOkHg/V30weUcE2vCJMP9lsIfbBrj/D91Y+EPhVqN1p+qxw6n4lmbTrE3J2sLeIgzkHvliqZ9jWF+xRqcUuv6x4F1Tcmm+I9Nktm3/dEqqSpHvtL/pWJ8WLW31Dx8ul2M4fR/DUK6RYkj/WmMkzTY9XlLn6YqnprclXfu2Pd/CHh7WtJ/Z8F7o8tpFrniG88u5u2ukhKWoLAojuR1CdAf4ie1bnwNs5PDWsKbq8022tpFKSouowtuz3IDc81R+GT2viT4Pw+B5p7eLVtPkM1gk7BVnUknaCe/zMPyqqPh34iRvMXSzYsv3pLhgkae5b29s1EpO6aKSVmmM+G90un/tVX+l8sl5cXckEo5EkSxHGD3xXj/iLxV4yn8f319putajpNlaXciadaWs7Rw28aucHaDgk4ySckk816V8A7TxRP8eLa+8SAObRLxYJZHVT5W0qpCZ3YPXmuR8QaTp/9oX1jBrWl28nnyGXl5WwWJ7DAP1NOzauwukz0L4vy/8ACReFfAfimcpFe6hZFryeNNocoEIJx7k4+tR/E3XtTj+BvhC/t9SvYp5dTmHmR3Dh5FAkxkg5PSpfi5d6Ho3wl8A29xfzPbCwKxiCIM0uET1PHWo9RudF8Tfs/aFcaLYalqg0a8kWezhI+0xFg/zMoBOPmHQdD9atszSPCdakmu1Ml3I5LsXdmOe/6kmsqS380fankyEOI4h6+9dHqGreF/P8i68I6wssTEMs+o7dpHqoTrVeK90y7VfsfhSCNATtaa8kbPvgYrmmuZ7nVD3UemfGFmk+B3wuTcWf7LMQOxwEFdL8LL9tM/Zuubh1UzprpFs7jPlyHbhlHqOceh5ql8Vo5l+Dnw58i2s4ytrKHRhuEYIU4GT/ADp+h+dP+zHLiaOKT+3gUIUdBgdK2S94xbXLbzMr4d/EjxLbfHnQPDDahdX2maqzwX9vcuZVIZWw3OcEED8MiuD8d6TpPgvxN4o8mFY4INSnS0hT+EbztUVL+zrqmp6l+0dp9vcXUbQW11JuJiUEhY3x82M1j/GTVdavPi94rs7XUZIba31Wdfkx8x3nvT6Epa2Oc0XT7rU9dfV5bWbBUbF2E4969Js/+Exu9HuvDvhOO4LXe17kW7bZCi5ABI5289O5x6VyumW1ybUzXupXUjYyQ0pIr2LwXp9x4h/Zx1Gw8BTOdffU92rR27hbmWDJwoPB27dvHfDD1rPVs1doo1PgL4f8Q6Vofivw/wCJrjzNJm0mWQ2VxciV0kHV1QkkDB5PAyFrJ/Za1SI/ES30yze98lraeRw0m2NmCAZ2Dgn3NaH7O/gmfwzrOvxasy2mqalo81vbWNxIBPICQSSv8I6YzgnnsKyPgM02g/G+3tdVszpkK201qTMNuJWA2qfTpj8atX0M97nnev8AjG8utUuIpriW6WG4k8mN2Mu07iOrk4rn9c13xLfJuvr2cxdFh8whQPpXY+IPCGtaBreoRXGjzQobqQJNIh2v8xIKt0ORzxXNXHhy/u5WaeQgA8DFT6lo9m+E2mNo/wCzH4j8baWPs3iaYTRRX0Y/ewoHVQqH+HueO59q534Q+JvGf/Cw/D9vqnjHXr1J76OOSCa9d42UnBBUnBr074VaVJqX7Nmq+FNMmil1QGYCJnCnJYMvX1A496434e/Czxvp3j7QtT1DSJ4re1vo5pZGkTCqDkn71X2sZ33MD9qHQtM0f4oy2Ol2aWsF3bx3MiRrhQzEhsemcZ/Gt34l+JPhhe+AtE0/wxpEVnqduUDFLURNEgXDKzfx5OPX1pf2nxb6r8SWmtLqN0t7WOGVkO4K4JJGR6ZFQfFf4W+HPDPgXR9e0nxHJeXN0yK6SOrLOGUktGByAPx61Dvd2KW0Tz1nhnzHuIBHBr6A/aS2r4H8IBjxj/2ktfOItZYkLeYpXFe/ftUSMPh94N8pgSOuD/0xWiPwscviR49oniJ/DXiSx1i08qSa0lEqLKDsJHrgj+dXviJ431LxzqQ1PVJIV8uMRxxQZEaAdcAk8nvWd8NtQsbX4heH7rV0jWxivUNw0q7kCnjJB7c16n8e/h14j1bx5/afhXQEvNMms4tn2Ro1QMM54yPY0K9gbV9TR+DHy/s2eMQ7GSNXuyobkKPJQ4H414ZoOqXuk6vFfaLKRfbGjhKLuZSy7cqP73PB6g19BeC9JvvBv7PXiWx8VRxaXdXzXAhgeVSx3xqijgnkkHj0rh/2YbGytPFmuRGW3j1iTTmGktMRhZeclc9/u/hmm1sSna7Ivg/pnxA034haVqc/9oWFvNcot19vnMYnjY8ghzlic8YBOcVP4m0G1tPj9LLYwrGqa3DIFXgKS6McD6k1D4T8NeJtN8f6ZrPjeKXSorfUI5JbvUJf9a+7ohyS5J9OAOTgVt+Nra8sfj9byXETpBfatBJBIT8kibk5BpdB31L/AMbdb1SD4hXtnYX01hbIIyywOU82TYMsxHJOMAegFbOr+ILxvhFo+vXGZNZS5ezS9/5aqmTkg+uFAz161yvxpnL/ABK1aM7GRTGQQen7ta2rzyZfgVoruwYHUpG4Pu4/pTvqwsrIu/BvWJtQ8SXGkXWpXd5ZXllJ51tcsXCsMcjPQ4zXkc88drfPJLcTld5AJ6Yz616j8EYFbxhNcRhNgsZvmPB5wK4PQ7SK4sLiGbMmSRsIBwc0bpAtGyl9jsNVczNMuzr8rjNa9lDqd9p0Og6X/ajWdvI0hWzRipZurPjr7Z6VnW3h20hkdmiljOMjC9a9W8RaHNrnwv8AD1v4X+0y2ESH7dBan9402BkyAcnB3fmKEmOViO90ea7+B2u6brEwvBayRy2omlDyQnI46kr349zXK/Ae0h0jT/HHmWJmtxo+9om5WTG/5foc1seG/Dtxa/Crxj4dsZ4bjWZXinNikgMsagjhuevynjqO9UPgx9oi8O+N4LzzIJo9K2/P1HEnT16VV9UQ9mcH4P8Aib4t0nxJBc3mpXkytIu6ORyEC5+6E6BccAAcV2Px9+G+m+Ivinay6dFFb3OoeR9o2jGd52l8euK8+2z3d5b2+pRwXkLSIElxtccjrXqXxv1V9A+MWn6pDOSsFtbuYuzKrNkD8qjoUnqefftJ+L73wx4tg+G/hLULjQNG0S0iHk2rGIXEjqGLMy8twR+OTXX/ALPvie+1z4ZeOpNWma61Ky0xkS+Zt0skPlyFUY9W2tnBPODjtVj41+CLPx9qMHjbw3bDVYLqJDvgXeySKNpR1HIOAOtR/BjRj4X8B/EO11iCKy1abTXme3Q8RQCNwm70djuO3qABnrTSvIl/CeLXukaf420pre8RY9RiH7uVB1NeeWWh6pB4u0/wrqJkhlu7uO3trpcgje4UHP4125ljt4l1DTb5FfPzbWz+YrorGWDxKtrNNEkWrWE0dzAw7ujBgQfqOahOzszZ6q5237S+szeDdT8P/DfwveHTdM0+wW4mjHH2p2JUM5/iPyE892qz+zh4mj8QeK7jwdqxjvNP1W0kWe1c5Xei7gwHY4B5Ht6VmftKaLd/ES/0nxz4Rs5dTdLNbTVtPtxvurN1JKsYx8zIdzDIB6D1pn7P3hdvh5ql18TPG0M2jWlpaSQ2Nrcr5dxdzOMHZGfm6ZHTv6A1o78xhZcp1HwF0v8A4R74+63pMMhaKzguoST3Cuu0/XGK8X+KWk2s0zalZYKTsWOOxJrt/gH8RbJvjje6t4imjsU1g3CPI7YSN5G3KCew4xn6VR8U/CPxrpWt3EdxNZr4aWRnGpyXkYgEWchsZ3Zx/CAST0qVtoi+upvfHxZk0j4dt9oeJovDUJGD3wvP6VJ418R6pY/syeD9Sn1zULe5m1S4D3SXL7yN0uMsDkjgVF+1JcWyjwSumOZLQ6Eixs33tgIwSOxxjio9eh/4TD9mHw7aeH4W1C50XUpFv7SAb5o1YyYYoOSPmU59/Y1fcnojx+0tp3uV1yzumS53+b9phcnc2c5Yd8+tZnxL1/VdR0O7g1S33tLIsizR/dOOuRXYw2f2LQ0t5LeSF4mKMGG1kI6gj1rUv9B023i0jUtWlVtNu5I/PyPupuG8H8M0lCcdVsO8ZaM4HwdefErxbFZ3MNrrtxp1hbx2lp9mjeK0gjQYAVhhAeMk5ySSTXq/7Ti3lx+zz8Pta8TNBceIIL+Wza5WVJmePbJ8rSKSCfkTPJ5B960v2s/hp418Z65pt54Limv/AAnFp8Sabb2Ui/ZIgAdxwCFXPHzHtjnisL4q+G7qX9kTwfY6dPbazL4a1Cf+12spA62zYk3ZPcKWA3Dg8EZHNX1Zm72SH6ZrmvP+xjPqC6zqaXJ8ULEk/wBrkEixgL8obOQvHTpXherXk8plurmaW4nkbMksrlndvUseSa9v8JWkniv9jPUvD3hxjdazp+tLfyWcYzM0RI5VerDBPT0NeFSWV7YXjWerQS290n34ZUKspxnkHpSfcqK6G/8ADqD/AIm0NxIXyxGdh5ArI+JNwZPGUywsRG20Ke+K6j4d2Bj1SCW4GIHYeXg8g1zfxIjT/hO5VjHyhh+AqXsUtz2P4EJFa2iyqi74pl3k/wB04rp/iNbrHpeqW2QwHmqMe6MP6VznwKht5obpZ5MKccZ5HHB/T9a7T4nW8OdQkTlsdMY+Uj/69RFbie55P4chY6fEQ25Xt1Uj3xXSXF1MvhtIbdh56Nk5GeuO30Nc/wCHvMXSY4YCFkEaHJHsK1PFkL2mlROpkEk6CQgHGCdvT8BQ9jW2qMzxPd64dOnm0uxlnmiRiWC/LEvQn614ZDbXt7fvK6SyEOTIxHfPevdbHxRdadYvptogmlnG1sLvJ/CuQkuF/t3+y5oTDcE75EKbcDrk0lKxfLcu2/iXVPCOkFLC5eA7Av7qQqWOO+Peo/D8lxFYPPdXEzzXZ82XLFncntk81g6lJLqk0du6iJFk3Ek8mtO9vorG0LJMEjjHzSnq3sBUtvYdkWtUv5ok+zrcSRvKeIoj0HqaqKsdug2fuT16kux9a57R9bF5qBt48ReYSXnYZbHoPSuptNGMga6jl2xE5Ly9Xo5WlqOM10Or8LJJdWxHkvqS4/ewyMd+CP4T0z7H86wvC2nSWmpagljJdWEkMzbZkdo32HoD34rpfCLz2l5E7Q+XE2FBz196y/jldTaHc2up2sYIvPkdwcYI69PUU1rsEmitNq2o/wBoSWFnuv7xgd07MWOP9ompdO8PJIXubuZLq5+8wcfdPsKw9BzbGK4sb+1VmXc26Xkk+tbt1qUm7dst2l2nDkkjP0FWoW1MXO+gt7ZwW6GZPkZT0FZehaQ13eSMY5GikJOxVJAPrWdqniTUcKo8uNifvKoGagj1DVZnCS3bojHrvOOa1ndqwoNI9CtfCNxHCZhst4153vIqfzOaZZ6dp8d+m2++1sh3SbeEB9M9TXFw+YEL3N8yhDjluv0rv9A061s9KWeRSZJhkbuvNc/Lqb82haudbjF2sVuyHHygKmTn2JrpfEepavJo1r9okmjhHKtNKzH8s1hactpZ3EG6JBLdSiKEEd+5FaXxmku08Om2tctNsVI8HnJNW1oZ31OUutHu7gTXmn3kkN04wzKcBl9DUWt3Gkadp0WnWweS42BrmRz87HuKk0u/m0+O3t7q4SRmUB9vXNXvEXh+HXoPtFq3lXSj5HHf2PtUqTjoxOKlqjjoZGvZJJI3WKG3XLu/RB6CprO8jvbAeQrRKZyqNyCwA5Y1T8QJ5FhJpsgktvs+0yrjBlb1HqKlf7NHZiSBnWKBQVUnksegqb31KStoS3ixyeXYo3mORl2x0GelTKJLOWNE2SNkBVA4X61BaSWsUaTMrGYDLZPU02O8KCRvLXL/AMXcUrl8rZralcXV2rWUDbnjUbju4yaydU8SS2LWul6fE008LZlx0Y1o2rR6XpU2pXXyhxhSfvMewFcavm7zPFuLu25mHbNapGVlJl7wxpt5ZnU76VWiuLjOPUE1veE/BcttF9ovLxXaQ7yPc1Da38Vla266gzSG4fbu79K0dIa4jtXN3cOw3HYAf4e1U3oRHRm8NL0/AjmnBB6qDU9gNL0+5DabI0NxjbuhkKtj6ivL9Wv7sajL9luJJMds5xXW+ERZ6PpR1PWbpHmuWAVA2Tz0ApRTZTkbGo69pcGq+TNcYkHzSfNlifc9auDxRp4UC2txJ9eK4DX7OyHit2t9zGZRJLuOdnoKvadbyTTMsUeIAMM570rNCvfU6i58S395MqQWqlRxuLZxVfU9TuolPmybSR2FYDXw06bajDy/7vekklmv2+0TTbEH3RmpbGiRTrN9co8N7LbwqeisQT9a1ZzqEduVe8mLnoQ5/wAaqW0rSQ7OY1/vioLK+hTUDDLM7HsTyM0AXbZ7+OMCaYJH3U96fGbWR3HzZA+Unp+FOurlDGVYKR9KzZWnkXbECg9apq4tSSVtmfnLD0pjNdTqAzyFQeFLE0zThvlCE89Cxrobe3jtXVtpkB79hSsUncxbFZzcbZFCp71oXEMYIV5ZRxwFcjFL4jhEhjmgBjmXkAdGrHXVHhvEjvrd1J4BAyKQy5LY+aBIt5IdvQOxOPzqSCSSNQGUu4Pyup5Bq2EjaItHhQecY600QhoyyJtI680XA5vWLrUk1Fbu4uLu5jHBE0jSbR7E1vWd3HdCNvMzkDBJ6U2ZtymLyw4PUGs9FW1byWGyMn5T6UNAbUEslvd+WzZRuhzmr008lorJlgrDOAeKxoU2KXLbu4OatDUkcYkXdgYpAa2ha9shaFpCQ3GCadoV0tpqs0bb/KJ3jnpXNzrjE8MZVc8mm2eoTLqYVXH7wbRvpc1gtc9UGo+aoaBfMUD7warFnfWqQzRqLiN3/wBYY5CM/WvP7WS8s5Su50DenSr7f2ptM9teD5vvbhxVpkuJuiz0uWdltZPLf8jUE+ky3pa3muInSPlSGwy1iiK9mIaRo1lU8GNutaltprl1uZrhYznk7qRSKF00lnKLfULYOo4WROMilD6Xdv5LX+2QfdS4H9a1dZtPtFnJbSyCaPGVdTyDXOaR4evri5RoCkkiHGyY/eHsaBNFa8s9S0XVF1DTNQm0+BmAn8mYhG9zg1u6rb2GuWP2DVJFaSZPllVsbiaTW/D0wLCeKSH5fniB4+tctDey2d0kU0iTQA7V8zgj8aTQKR5f418K6r4P1JiGkksHPyyZ6fWneGvEd9p08M0chkVG3Ke617Rb3lrrkM2j6zaZjIwrkZGPrXnvizw3deF5l+xaVDeWLtww5IFNST0YNdUdvqFjD498G/2/o80lne258t5IJCkkEmPUc4NeNJqOsW+stp3iC7up7uI7Y5riVnY+2WNegfDbxhb6Hr8fn6ebe1n/AHd5BjiRD3HuOorW+N/gSO+iGraYA7qokjdOksZ5FXJaCjqeeiPEhndW3Z+8vQ10Bm8nTY/Oc89AT0HsO1cz4TvWeVbK6ONueW747VrahM+8LIPl3ZX0xUpCbexU1nUVWVLcMFmmGcE9BUnhPQbzWLiUW908LRjB2E5IrJ1+x3SR6m2cg4/3am03Wr7Sv+JjprZkQfMp6MKuLE7o9S07SRa6MdMln3lTwx96XxtHJL8KTC3LWpZd1ReD9cTxVpM94UVXCjco6gjrUviWZn8AazZMp3Jh1PsRXTF+6YdTjvBD+IG0JY/tdxLpzj/j281tn/fOcUviDw3aalYyfeRv4tvBT3I7irvwj8TWq+HhY3cRjmtyVVh/EKwvGup6t/azana/Kq/KABgMPQ+tcjSfXU6ItnHXH9teFbgRiRpIequp4x7GltfETXD4aBGcnnK8119pqOna/pUkc1vsdF/exYz+K1xt94bvrLV4W05fPgnYCNh79jTi+khSWl0dx8N7i41d7uOG3A8llBcAjbnOcVzus2Up+I1xp3mGQxEKWPdcV22qXMfhzwjD4d8ORbtZulEt7IpGUJ9/X2rO8N6M0Je8vFkm1CQ5eSQcmlOfKhwjfU9M+DVj/pF0hBCeVgYHIwRXb/FO0kitrl3T5Gi2g9ScAVh/AyzuHuRcTQ7WdJVMecZx056ciu0+KMLz6VfR9TEd30Bj/wDrUQj7tyJv3j590O2vA9u+5liMITHvxg1v/FG8WHQzdIwJhKxA9iQwU4/I1W0GSPyYFClyuDn0rI+L823wFGqsN7XI389yzGhu6NFubvwltIrO6mZ9ktw3WQjJwe1cx8SLYWfjy61Lywd1qEyOxJ61t+CdUt7G8nmuXCxrCZGP0rjfH+sfbI5r/Eks1y+zaB0Iydo9ANwH4VKehp6mfpfkyW9zfzAGJW2Rlu57mua1o32uXKpbRkWycL2H1NaviGJtP06x0YMwbaJLkgE4Zuo4re0PSri+igWztXgsU5eeVSN30HelHR8wSs9DP8IeHfKEbfZ/OfrhhgZ9T7V6FZaL5ii51SciOP5ti/KPpir2lWcFlaFpCqRKMsz9/qa828eeNptavjouhykQE7ZZx/EO4HtSV5MG1FFjxR8Q47fWoLLT1V4I5QJJB0xnoK7v4l6fH4l+Fc1xEDJJAouIsew5/SvJ7bwlHqlxBBb52rgyMOa908E2/wBm0x9DuY2eLytgLDOVIxWqjZJoi97pnzv4N8Jy61GZ/tflKrYIXrXotv4bg0+wC/aZGYd2PNczoD3Xh3xlqehqpLCZkjXHvwfyru7bT2jIvNVvCzdoxnArTmRly2ON13SmksDcLxs+YfQVTh2pBFdXm7ywuVHqa7cxQyNK4jkFuwPVSBXHXI3XzWdzjI4j9MUTlfYIk2i6fca1rlj5yfIZN7J2CivXWAmuIrWPAC/KPQVxXgu0WxSSTdmUgBM9h3rstGCyCWaXhQMZP8qhK5pexp6TpsWoeIrC/EZYWjFYNx492AqL4q6hDHqEXnNjDYCg/eIFXfh/qH9reJZJF+W1tImREHqO9eafG64vb3xZY6fbZLSSMSB/dzilLdCWzZV02VNS1ATW5MiRMfNI6MR2FdJBriaXrMWn3DHzZF3Mg6R56A+9UrO0h8J+FTdeXGZVH7qMnkue5rltL+0f2ol3c75ZXYyOxGRk1M7PQdNM9G8V6Zp+v6Z5km1LhPmikHUH39q8y1vUY9Jja11BTGY+QQuRK3qK6PxHeS6TpxvJpSSzKEQHgA1TuYrXxDp4hurcOGXjcOR7is1puaX7GT4Zd9cYzopitV6u3f2FbbWkX28Qxhtp6bv51X0u4/sm9isLqNI7eNQsBA+Vj7+9XvG2oC10d7lF/wBMuf3UGOw7mtYpN3RE5y7mL8Q9TtdTtLa00+XLW74dR93itTSALXw+N0Ia4lXkY6Csbw3p6W1uv2qFnZAXLbc5Nb8EizQ7QwRmIyWGMCqe5Oxl6hE8mqaTA/QKZGX0ro7aw1TV5mtLCNY4sfvJXHyqKdBpunz6vNqt5fRw2dpCE68sfatPb4j17wxNqGh266f4djuls5LhnCySyEZwo6njkntWiVtWZ36IWy0Tw7oemTJDturgj9/cMcgfSvPdsNzqhvY42NjayblJ6V1HirFrZQeH7FZPnH7xtpJx3zVWSzhWC20dFKiT5pOxCis+ZydzTSKsZWitNf6tPcTR4jnbKnHbtXT3t7b6ZAI1wSRjAqhqepWum7LaGMEjhFA5rLkhuLi+EjbmJGT6CkwKVxatcatHeurMHOFQHgGt42EUNsk11JgrzsU8VQurqKMLb2uXnUjJI6VN5XnHfcOzt6dqlDJjeyXZMcKiKLHBqaztcYCLvfPLEVsaz4dufDr2i65GsElxbJdRwo4ZhG/K7gOh9qypNUZyYraCRI/72w5NVGBLkiS+aOzjM1xulYDhEGapaXqE95OGFrKuDwhXitTTLm1gDGZfMZhgbuea6Gxngjt/OSBcY7Lmt401uzOU2ImkTOkdzJprxgjh05H41VkvVtXaGWN1we4qePxTqdnIY4iTbn+FhwKr65qSNGl3NsYN95acoRa0YozkmPeWxl043D3KfLztJrGF1bXV9EyLkdPmFUXs7K6uP9HlbDHPlg8U7Vp5rC1WeKNS0Z6Vi6Zp7Q6VPLA2yMCM8DFR3Kx7W8psHHHvXM6Vr11dKZJbUMB3Xmr6agLiZUMTDdwCFPFTyD52WtjTLubhh6VSvI5FiZSoYH1rVjf7ND93zPcVYk8m5thtQM3t1FRJNFqSZylvemzPlXGQh6H0q+uDFuVgw65Fad1pNrPEEkUksPyNZkUK6fcm3uG/d/wNSKJkuZPI2ZBj7g1S1G3jlRZoZAXjOcZrVNmjqBauZmboijJJ9gKo3WnyWkpW7tbizdxwJY2Td9MihoDW025uHgU+aG4GA1WBqN3EpjlUGInlVrk7K8u7UHavmRocVDqPiW4iAYRHYTyfSpSGduGt5JFkhZ0OOjVbt9Na6V83D5/uA1y+hata6jCB56grjIzWvDdyWN2JPMLoTxzVak3JWkuLbdGkkqzKcAHoRWtBrUlksDX1o2xv+Wyj7pqS91Sw1O3ijtrQm9IxhF3FvyqppmpusbQ6naA2ucBqYrnSf2l/aA8uGeK7G3OQfmFcr4n0C3ubNpjGAwySOhBqjqsK6VMdW0K6ww58vs3tWjouuzXUC3d5Bl34khYcfhTViTkbW11JLFlW9KhiRE/dfY1c8H+KPNnl8N+Jox5g4jmx8re4NbU6xxahvtbYNav96Jj0+lU7vR7e4uC8cYQZyMjJFS7FxuZvifQ7jS9QEp8me0blHcfd/Guj8BeKrHV7d/CNzIrXUBLW5J/h7oD3Heh43exNlO4khx0YZxWfo/h/SNJvEvrWFYpkbcsmeQaFOw+XW5xPxE8NPoevm6SMi0uG6j+B65aa41bKwpZzzgvjeqE8V9FeJbKz8UaE7KFZZBhiP4HHpXm1hrVvobT6bqu1JLc45HUetHNYbimZMej3d/p4jmtpAHXnIxVWw8F6tGjw+UgTsS1dTd+N9MhCrGhdm+6OmfpVG48czPC7WlqjFDhlZuRSUpdAsjS+Hnh6bw/Bdx3BDecSU2Hpn1rR/s/daXVrPcZWcbT9Kp+Cr288QSSpcSeXwNuytXRtLP8Awkdxp15I8u6FtnPf1roiqsorUwk4J7HK2ng/SbGfdHeygscgBgBUOrz+GbfMEt1C7g/OHkyBXK6hPcadc6jo7XTy6iXfy23Z8pc8D61xeiRb9TlhuQWkGc7u5rH2eruzRz6I9Vg8QeG0AhsoEkboBHHxUF1DeN5OoR2pjspHKnPBBxwRXJeA9Jk1DxC8Il8qCFt8jf7IPSuj8T+Ilu9Wazt/l063G2MjrnPLVp7NbshTd7IytTvtX0C7mvreT7Rb3LZaRxllPvVa68XXFxPbxW9zKJHI3nIAU+nvXbi3huNKHmQiZXXDADO4euK878Q+GG0yd5oFeWFhvjkU8L7GslbqaS20Pp34HC4k0/SvKV1/fO0sqCu98ZyJI+rDaMGKFt2emVYYx9a4X9mZDdeBtKupy37lpSzZ+6c4Fd54vso5p7uJSYzPYRuHXqGEmCf1reK905ZO8jwDSwsflR/d85ACce+Aaw/ioA/gq325LG6+fI7jP+NdPo4VLyNZihWMHBPbaCQP0rlfig72vg6381TkzApnvn/9VZPY6VuY/iCQ6en77KFhkjPYc/zq54csTeaXDetsEUb72DDlief8K5bxndrf+LV05HxDGyox9h1rvtLV7Xwj5uAEiRnUeoC5rNKyNb9D6F+Ed3NYfsv6xr+gxxx6sbq4Yzxwq8hKyhcnIOcL69K6X4Uazq3iL4Z+KJ/F0hu4oYX2GeFRhPKJPQDPTNed+P8AVR8BPgn4QHhWee2m1pvtF/KDve4naEMT82QoyewHAFUf2X/GPjT4reLPEnhv4g6hJqPh670Z2FmQqBSZUXhkAbox710JapHK9mz5z17xZe+KJJ7O1SSHTkiJVe8p6At7e1c34dt1s79zNlsKcgdq9V8N6X4T8MfFoaf4pV38O2WrS2c/B+aJHYAsByRwucds10Pxr034b6t48+0/DGO3NmbNUuvsiMsDXBY42A4524zjjP400uVaDbcmTfAnw2uuR20MDpEjbp7y5fhbaFeXdj7D9a+kfBXijSvEnwi8UXei2qwaRpxuLOxyuGeJIl+dvdiSfxr5g+KfiBfhD8NbP4VWdxHJ4l1SNbrxFPEf+PaJvmjtQfXBy3+Br0/9ne8+z/sjeOb6OTf5ZvZM59LdDT1JbuZnwb0Xy/2qtK1qOJTb3uk3O8443qgFbni64+PFx8UPEv8AYMutHw9BfGOxSG0j8vYFXOCVyRnNcx4W8aN4WtbHxxa2Eeoy2ULDymkKApIACcgHpXnPxr+KPiPxZr09zp15c28t0APLhuGEdtHjhVxj8/eovdIuStK513xF174vT3S+H/GC6xZ6NON7C5tUjWcqQQAwXsQD1rzrxRpqtNBeWqlnVwuAMk+mK+g4JL64/YXsJr+6kvL2LaFuJmLuuLraOTzwpx9K8e8Ba5rFidRvNKkjimMJt4booGkhbIy8RP3WOMZHIycVVrPlEndcxOdJ1vSLGO+1HRdUs7faP389m6RkH/aIxWPfa5e6nf8A9l6cJFtovmd415Y+gr2P9nDV/iRq3jdND8SWmsaj4YvLaaO+OqI7xOdpKkGTvnjA6g1kfA6yttL+PVvplrGvlWupXMYyckrtkUfkKCW7h8GLGaLT9RmS3kYj5cKhJB6nNcbdeVL4x1HVrxCIbFFQEj5mc87AOpJr2vVvGWo6drXiRdBn/s+1ttRnAWEAGRwx3Ox/iJbPXoMCue+P/iQ2Oi+EPF3h6KPTvEPiO0L3V7Eg3oIwuWQEYV2L4L/e2gAGoauy03ZLueHa5cX812bzV7C5tmmO6JJ4mQBR0ABxWh4Vtr29tmv5nVYt3lwRkdfVq9Y+F2v6l8SPhh4/8O+NbuXVv7O0831jcXWHmt3CtjDnnqo/Ud6870maK30hCW8vHypnsMVNkU30MzWbC3urUtcfPCJh3zux6UrQyt5d0z+RGowiL/CvvUmpXlrNBYWdspX98ZCfUCpmi85Ht/vM5/nS0GtNRYLay1awdZEBYNmMnjJ9q1PgjZ2+vftA6DoviGzE9pAZJYIJBlGZI2YEjuMgce1Ymv6oujQWenbY3nGCxH8K0+7v9RS5sfEfhm8mtdVswwikgbbIQwwVB9wcUK8X5CdpI9T+O3xG+IGmfGDVPD/h7XH03TbPyQEigjwoMaseqk5JJruNTa48XfsvXep+IvKvtUgLGO6aNVcEShQcgDnBx715ZovhHUJtP/4TL4vaxdaNFeYk8mb59SvsDACp1UYAGW6DtVP4kfFC7n8HL4Y8L6eukeHEIjt7ZW3yzNnIaVz1JPOB39a2RjI8qv7e6XWJUiVpoVwq5OQW+lfX3wu0Oz03WfCfge+hjmk0vTpNSvI2GR9tl2nkdyisAK8a+EvgWCTxXo8mqvustLjbVNRYngiMbsH6nA/GsfXfHPia++IFzr2h395aXU8r/Nak733niMY69AMe1Q24uxaXMdl8SPin49074p+JNNttfktbC0vXit4Y4Y9qIvA6rkn3zXYfE2/fxH+y1pHi++SGbWd8RS68pVfmUxnoO46jpmuB/wCEIt7JZPEnxb1meym1AmYaZE4bUbzP94f8swfU8/SuW+JHxP1LWobTwjpVjBo/hjTwos9NgO7G37pkc8seSfTPr1pttISV2rHEaVYzJey305knkY8Fu30r6a+C8UPgnxb4b8N3drHJ4m8Qq9zqIZQfsNosTtHF7OxAY+gGPSuA+DWhW9va3PxD8SIkum6Q4SxtWI/0u8xlFx6LkMfw9DW98H7qTVPj1pWr6jci41K7lnkmYHuYn4HsBwB6CiEXuxyaehyX7TqvD8btdkjhCoRB8wXj/VLXPfCnSJPFPxA0nSJmC2XmfaLxzwEgjG+Qk/QY/Gum/amvWHxm1m0ZlC7YcDPP+qWsnwfDeeE/hF4m8Ty/Jf69Kuh6YR1WH79xIPwwtS1725afubHvHgPxF/aPw7+I3xMs7eJNUae5FlM6BjFBFEvkoAegA5x3PWvIPBHxg+I91400W1uvEUtxbT30MUsTwRFXRnAIPy+h7VjfDuHxlq2nyeEPDOparPa3ob7RZ2z4iIYYYv2AwMEk102m6R4N+F9/HdXl1D4s8XQOHgtIZMWNjIOhkccyMD2H/wBeqcZaO5MXFXVjW/a/0/T9N+IthNZwRW8t7ZK8+wBd7CRl3Y9cAc+1dz+0J4k1T4feFfCdh4Tu49IgljcP5cSZIREwOQf7xJ9a+fPGetal4x8UnWvFurLNcHaiLGAiRoDwqjsOT+de7ftdm2XR/CLSwedhJ9g9Pljq++pF9k0M/Zb8Y+I/HmqeItI8XXq6vYLaIyJPAmASxUjgDIIr5/16GYanc2oicww3MkaD0UOQP0r3L9jHUobzxL4ghit1i8uzjJwP9s14nqeu+dr+qoNqsl7MB/32aa23E/ieh77+zF4N8D/2s2sW2rXGra3aQK5je0aGK13gg43ffYcjP6V4Trk0V94m1C1dflS4lBH/AAM17b+xzdTXGu+IRIBgWsWMf7zV86avqiReINTuDIBJ9slUgD0c0N3CK1PpP4J2TeFv2dfEevaDaKdaaa4dJRCJHO3aFAGDkDkgetcd4X+JfxHj8X6LNq2o6qNN+2Ri+im03KGEnDk4TPAyeK7X4Za5e6d+ydrmtaVcNb3kBumhlTqjZUZHvzXkPwn+JXxCu/iroFnfeMtZntpdShilgnuC8ciMwBUg8dDS7C3uafx08UeE7v4mzXfheaKe0mtka4eGNkUXGWDAqQMHAXPFc3pd7a3Q8yOQRv0rq/2xLG1svi0J7WGOJrrT4pZ9gwZH3OpY++FH5V47HNLDcCa1UkY+damW5a2PUoJLZIx9olU/7VQapFpV5GY2mUN2IrkLPVJJog5idox99euKsx3WnTMdrMMdR3FRKLLUj2G5t/8AhWnwR0TVtCyL3Xroi81QDMkSEMVjRv4AcdvQ1xt78RNYuvCupeHdQu21S2vCjRPdt5slsysCSjNk8jjrXVfDL4laZYeGX8IeKtPi1rw85IWNwDJECckYPDDPI5BHY1a8U/Cfwnq/hi78WfDLVJJoLUF7jTpmLGMAZIUn5lIHODnPY0NN7E3S3PE7HeLicLDI6deBwKnvPBniTU9MkvrbQtSktcZ86O1dkx9QMV7J+z95Nr4L+IM2r2Qmt4rOKRoz0lCiQhfoSAPxrk9P8f65HqEepDVbu3vInDKyyER4H8GzptxxtxjFJRK5meR6P4bvYbgzNcpGB1Ga6+2hmj2W7TF3f7ibSS30HevQv2m/DFt/bGkeJ9HiS2h12wFxcQpwvmAAlh9Qwz7jNafx48YXngu28DXnhzyLXXJdAiH22WJZWihAX5UDAhSxzubqQAPWhxfcOe9tDivAPiS48GeKhq9i0Ul5GjwtDPEWxnqCOoNUr29jvb6e4uJnZ7uZpWVFwpZjk4A6cnpWr+ynq19qn7Qf23UZFluL+C7uJ224DOw3Egduaxfh1q0zfF7SUkAb/ifrxj1mocfMfXYswxq832e3tJ5ZRzsVCzfkKuWkkK3Rt7uNrV+yyDB/I1v/ABv8daroXxP1rT/CepS6R5VyDcm2wslxIVBJdupA6BegA6c1veNboePPgNpPizVkiGt2l8bOS6VQrSgZ64/4Cfrn1pcq1FzNWdjkb7TL1rWY6Uou7hU3pGoyW/AVwur6p4o02eJ7vS7qOFgN6eQwZfzFe1aPfXOhfArSdV0mQrcXWpvDq1xH/rAqlgsZbqBgKfx962/A002seG/F9nq+oXSaPBZC5huftDKbeYBiGRs5B46d6pQWgnNnzz4hGo6ppqXOn3ckEbjgjgg+hHal8G6r5NqdJ1qbz2+6XPUULZ3L211Ebu4ee4czrLI5bcx5OSfWqN3pVxNavdiNkvLYZZcf6xfWhpNaBdrc7DwhOvhnWHsXZ5NNvn4cnIjY9DW38UvFHjjRPDkU/he/toUshh4/7PgkaSPvlmQn9a898LeI7aSEWuqFTFK21GJ+6a9Ss9mo6SbdsOyJtbvvU96hXi7Gmki1458da9b/ALNXgTxVYXMMGr6rcMtxdfYoSzKBLxgpgcqvQDpXiWseOvE3jDydL8TyW9ysDF4HgsooZCSMHJjUbunevWv2hoLfw7+zj8OtPxst11F0/wB0MspH868B0/xBPoviG0urW6a2vbWVZbW5Tsw6fX6d60lczjY774UQXNjrskaM7qRgxuuCK7LWmFnrq6kRIpTKFdvr7132jCx+Lun2HjzQGtbDxDaBLTxBasQqgDpMPbGSD3HHVa5j4q+JIb3U9K8L6OxXRbeYSOejXUveV/6DsK3hfktcym05Hz7qumWw8Q3epWy3EsskzE+YcY5rLudBvbnxDbzaeoLS43j+da/j7VBpfja803yXYtJuUL710sd3b+HfDY1C72DUJ1xBE3Vc1jaXPqbNx5dDK8RXEPhfTYtE02IPfXXzXEqjnHpmsxbQLYSPPCwcr028is3SL6S8urjU7/dKyMcuw6V0Gn6/p90m2OYN2xWdSbvZIuEEvebL/hC+kttEfz5NzIjgAjtmodDvhrOltLdWrR28rtFvI+XcPejTrq3NsVYKQCQxq1ayW0do9pbFUt2beY1Py7vXHak5JqzQ+VrY9b+Di2Vp4Nt9JW/8u5s7l2ZM4Mik5U+4/qK9I168S7e3lVSGaykBPr8yGvmzS9QuLLVIpkUq0eHiJPEgB5U17npmuWOs+H7K8tixPlTwSZGCj7N2P0rWnU5vdOapDldzzS3gcahqeY9v2S3lJJ7ksEH/AKFXGfEuKFoNJtbtsQsTIxPcbTj9a7i/uhDq+vQqAVk8pSxOCuZN39DXJfECzOpuYFG94baIoT256flUTdkbQ3ON8KaGt5Hdatc/PcTuyx57Z4zXYeLALHwRfKhxttSo9eeBWb8O5l1C1Tb+6htFC4x99iOSatfFOVofBNxhfvyxxg/jk/yqGnc1PZP2rfDuu+OvgV8Ob7wbpd1r0UCxSSfYUMrBWt1AOBzjIIPoaZ+xN4V8W+H/ABnqV74j8O6ppcDaS0fm3ls0S7vNQ4y3fAJ/Cvk/w5q3jq3iNh4f1rXra3QlvJtbySNFz1OAQBXeQap4+utJ+w32ua7MGG2VJr+QhgexBbmultbnLyu1joLzTbXxr8fT4di1S3t4dT1e423J5UK8jkEepIHHqSK674heArb4X+O7XRIdWF/Dd263ULOgWRCGIwwHHUcHvXi+oeGdcuPECXVrEywps2uGwQV7jHSuhudK8RXFwNQ1C7kluMg+bcTF3OOmSealtFWZ6d49+MvxCt7d77T7Pw3PNHzKJ9IR2ceuSc16/wDAvx9rXir4A694n1C102K8tmuBGkNmscJ2RKRuQcHknNfPVzu1LTI5QyNNGu2UKM1l6fqGuaZBPpGnalPb2k4Y/Z1mZY3zwcqDis/ataF+yTPY/gvPpniL4iz2/iK1sbm31HzWeB4h5LuwztC9BznArzH40fC/xhbfFHxHD4d8Cap/ZBuw9kbKyYwmIov3Sox1zx65qHwXcyWsoSdjFdRy5yW5YHuPxqp4v8SeMtN+JDWtv4m1tLO9jWdAL6XA7EKM+tXB2Qpxu7n0Vpfhm6s/2S9O8MeI7eTT7yUDfby/K65nLgEdjt59qo/De1sI/AHjBfAlpA3iPToBHZhUDSLleXTPU53DPqBXkviXWNZttPstFm1O9udQvF8yaWednMUfoMnisPSrnUrbXLW40XUL2wkhzsktpDGWPfJHUVpzGSj5no37Puh+K1+Muj+IvFMl9GmyaEy6nI6PNOyNhIxJyx6njoAapfCm0vbP9qKz0+8tZoLk6jeSyrIhQ7dspB56g44Ncx4r1a81Wym1TXdeu5JbRMwSyTlpBKTxgk5H4V5ddX+vweIrfU/7Z1GS5mdUa5Nw5lA6Y35zjBPeouUlc9++IZFi/iBU3LL/AGldNn1Jlbisz45xTWvwn+Ev2sFLk6TNkHqMiJj/ADFcjquvy3cSWUZklCYJllJLO3ck965/4g6jFd6NbzXGpXs+oWREdnC0hZEQ4yAD06Dp6Cs+5ra1vI9V/Zjikn8I/FBo0Yt/Y3l7+2SshxWDoXgjW/iBrKeG/DU1pBNDCZ55LlyqIgwOMAknJHQVk+DLnUNF8IfaLuae1a7GZYYpCnmDnhgOvXvVCx1iXTGfUku5rS5djsMblGAPYEe1JtKyJavdjvE+mzeGfEsGj3Sq11aI8Um1tw3K2Dg9xWpoMalHvLyTYGzsHeuZ1mY3PjCzXLyH7KOWPQk9TVjWpp3uUtraY+VbrtXb/Gx61UVpcJNvQxIrW61LW57iYtK0shx7KOlezfs9WSSfGfw7b+SpgtVmkO4Z3SeW2D+FcNo9mtjZquN1zIOc9VFT3F9caJbyalbXM1tPApKyROVfJ4wCOead9RdDvP2jfCXjXW/jNq1xpnhvW76yIhEU8du7R4ES5CnpjOenfNcJc+BfGUNlKdR8Mata2tqyuZprZ0QYPByRjrVDwv4o8ZNavdXXibXC7sWCtfS8D8629I1/XBpt4+reJNSuoZCSY57t3TH0JxRLTUI3eh1sl7eeHfg3c3F1ldQ8S3X2SIjqtpDy7fRnIX8Km/ZMjtX+LcMTqjvHYTyoGGSrfKNw98E/nXC+PvG//CWXtjb6FYyw2Wn2UdnbRyEEgDl3OOMsxJ/KuMkuNW0HVBc2+o3Vpesm0SQStG2D1GRzilGL5kwex7H8X/h94s1b4pa/qtvoet3MUl65jkS2dlZO2046VyM3w/8AEGkLLqmqeH9TtYsgNLcW7KoJ4AyRVdvGmt6VpIluvFGtFtmRuvpCSfzrktP8feLdUSeC+1zUri2kfcEuLl3QYORwTVNWdxRl0PVdA+JnifwjoUmjaJbacYjMZv8ASrUS/MQATyfQCu8+B/xU8Y+I/iXpOkavb6ILW4ModrewWOQYjZhhs8civnjT9cvJbh1m2lFH3j3rQ0bxBcQXi3Fq0tvMpOySFyjDtwRzUc0rluMWj0j9rbVNW1v4pP4b+zwSQWDxta+VABKzyRpwzdW56elYXxovF0/UtI8BwSZtPDdilvM45D3bgPO3/fRC/wDAaj8K+MtN0nxjaeINeSfU5LeTzcPJuZ5FHybmbsDg/hWLq2oWup6pc3lzIsk11K00jH+JmOSfzNKTvuOFro9x/Z7hkuf2a/GR0iCSW+lluok8hCZZGEK7VGOSeePrXjl18PvHEu1k8G66pA6CykH9Kz7Oa8sYzFpWualp0TMXMdrdvGpY9ThSBn3pV1PxZHJx4214rngG/k/+KpSUZJIcbxbZmeINH1Lw/f29vruj32nzOA6pcxsjMueoB7cGvpb9qTR9a8SeF/CF74a0u81eFY5CzWUZlwHSMqTjscHmvm7WbbVtTuI7nUdXutQkVdqvcTNIyr6Ak8Cp4tX8VaTbpa2Wu6pbWyj5UhunVV+gBwKlKyaLk1Jp9j339kLw7rvh7WvEOoa9od/pFs1nGvm3kJiBIYk43eg5NfNniBrWfXdRu7WVSr3crqexBckGtW917xFfWhhvvEurTwOMPFJdyMrD0IJ5rLksbeSHIY/40pNtJII8qbbPoD9h+6ln8QeJEfBVbSEgj/favnvXWjXV9R8yNfM+2TYGP+mhp+mX2paJK40XUb2zmlwJGt5mj3AdM7TzTrS2ie433pZ3c7mbuSeua3TtHUwlbndj6K+C8U+s/sk+JNK0uE3+oCa5X7LDzIWJVguPUjp61x3wz+H/AImHxE8PX0/hXVraGO+hmkkltWRYwrBiSSOOBXnlnq9p4flaTS7jULKSQASNbTPHux67SM1tW/j3WLqL7PFrusDPQteydfzpOoroPZs639sTT5tU+LsU2n3sZaDTYoZY8/dbc7YPvhhXjV3pt9aRCaR1B6EDvXTxeIHmvJI5rYtOG+Z3bLOfUk9ai1nXkjjxNYAqOM4p+0TYlFrQxdNu5BzAcSAYx2NZtzqjpfBZIRG+7lgODULatGdT3W8LRJnjIq7dRw3S8qpY81SeoNHqev8Aw+8RWPhXRvEWm6fJq9lqNnHcGSzQyeS5GTGwXPT1/wAK7P4VNe+Avhz4n8SeILe40qTVrX7Jp1ldDbLPJhhv2HkKN3UjpmvGPB3ifxFoBa10rWtS06Nh923uWRT+AOKvX2u3WoXbXGq3099Ow5knlMjH8Sael7ka7HqP7PfnT+A/iPb6pfRR25sYkSd/uoSsgBb0GcZ9q880bQ/GGt+I18Nf8Irf292z7HmaBvJVe8nmY27Mc7s4I6V3nwentZvhB8T5rcbWSyRWB4/hc15rBqlxeaYdJvNQv7e3IwIkuXWNh/ug4qGlpctbs9F/aF1jS9e1nS/D2i6ssttoVkLPzomyssmAGwe4G0D65qb9o7TVkHgVZ7fzUTw9EhbuMYry6DQpLNBLp8gmC9A1bOoardT2sct/JcSyQJsVZHLBR6DPQUb3G1ax1v7MOl2cXxts5rRiQljcbs+6gf1rgvANjO3xv0PZkL/wkKZHfAmqHTdc8ic3dpNPaSYK+ZE5R8HqMiqUFrvvjqGl6pIlyJPMBEhDBuuQeufelca3Nz4+W5uPjR4qCHEgvTjsfurXoWnCQfsk2BmJVm11ufXlwP5V4rrK36TyX14Zprp2y8rsWZj6knk0llqeoXFqtob65FtG2/7P5zeVnPULnGapWZTjdI93+CFpcat8P9ej0DVrK01s3ax3cGojdbG3A67WBTcT/EQSMY4rV13wH8Rta8FyaVBquj3yREubbTbmONHI9UVVDH61xfiKa41r4TeFj4Qha+OmrKurafaDdMk7N/rXjHLAjo2DjpWz8FZNT0jXLfVNXtp9K06EiSS4ukMJ4HMaq2C5PTABpXs7GLvueceGPDmq6rrdt4XtrhoNTe5EQjmBG05+bPpjBz9KueLpIvC3i668P3FzHNPYyGIzRcpIMDPX64PvXV3fiKKw8W+JviHp1sP7WVJhptseolmO3zCP9lNxPuQO9eZy2cPjbTkuzcPFqMDNmQn5ix65/GkX5mbr/hm2u3M2k3AWOR/NX+6G7j2rp/Auralpt2kWoRMqxKFLk5VlNef2d1qmk6hPo2pB1cZaJgcZI9Kt2/jRmtGs2mBIbawkXn86mzBOx9K/tI+G/wDhKP2dfD0NsAZYpBcQEeux/wCYNfFdnb3urzQaJFZz3WpNOtvBBEuZWcnAAHfmvpX4YeNG8SeH20ma4mL2WFETuSAO2BXjvxr0K98KeLY/EOjzT2guDuEsDlGjk74I5Ga0jK+jG42Vz2j4fazH8INTs9EsJrbUNRt2H/CVTKQ+98Y+yIf7sYJyR1f2Fb/xl8OWNjcaZ468OkXGganIksUiDiFjyUPoOuPoR2r51+HV26Q28LAz3WpTPIS7ZYj1z6nmu+vLiaztWsbvUrmDTogXlg89vKPOfu5xnNaQ0TMpIzvFul6N/wAJhdeMNSkXyU2iGM9Gb29a871PULjV/Fz3VziSLGEQdEHaoPiDrd9r+swW9ukkVnF/qI+xH941Lo6QQyGNnG5VzK/v6UpyCMdTK8WST25MEDlbeQjfgY5qfQrXyp7d4VYxsBlvetbxBYw3mimSEbh1Vh61h+Gby4uJbexDbRE+T71MHdFS3Om1JWg8N6sw7OFX6msPw4bhreOKORy5PTPNdFrUv/FLwoInkee+5VRyQDVsxaToDx3DOF1GZf3cR52Z9fepmroq7TPStC8OG+8DWNu4Avot0qvjJySflJ96peHNam0C8QXEjxae8p+2xdTG20rux7Z59vpXofgez+zfDeK7nZRLJBG+/HRiT1/Oue+IXhsS6c3iqzk81HdI7xVXGCV++R9cg1MY+7dboOZN2Zi3zxGHUryJiRPeQxp3DYQ4/wDQ6yLydZPFN/BFwsRCj8qqPqHkaPZeHVheN47xrgHruU44z7fyxWPpmpK3inVZHYtmU5564GP6Uqj5loXBcrsanw3t1TRJHiQFZJSy887eKp/F6Yp4bso2/wCWtyWA6ZwDz+tafw7haPwqJDwGLYOOw4rn/jw6rb6TbjghGcj1zjmp3lY02iZXw51bRNLS5m1K4WNjgKpbk/hXR33jbShhrO3eTALbtuBgfWvFSpadAOpNdY6pb6f+8Gd4WML69zWvJ5mTlc6u68aahc2TXUMUUI3bVDHJPvgVhvquu6pNHD9sIMjYVUGKwWL2kQbdmL+6a6jwOFhtLjxBerhBmO2Q9z3P9KmVlqC10O10J4tFEVktzulkUhi3Jc45rD+IiN9j+0WbSRvbskyc8+ho0yO5FxHqV2p8+Q5iB6KlT+KkuJrb5VADKyHj16VPKyuZXLsFwNV0ux1BFZLgAbwvVT6/Sth7nS7i5s9Y1Hm70+NljQc+YT0GPrWD8PVvbrw9HfRW7O1vmOVQeODWo0X2iOeG3VY7gqck/wAJI7e9JSdNlNKa0Lek2b6pdTalqtxtmmBL/N9xOyClgwlxtjR/mPlwqo5x3NQ6aYrTSfs+oSJF5IC5zy9N1nXYvD2iyapMirI4MdtGeuSOprdNNXOaWjscT48kk1XxBbaXbKEgs2xM4P3m9/pVvXbWMQQiNsljw2O4rI0Z5tVcW9mm+R23yzHuzGu38W6TDpml2du84Y26As+c5Y8mhp2HEwZ9TsrbQYmyZ9Rd9qhTwhHrVjw94fYsdX1fdJcD5gG+6h7DFZHgjT/7Q8Xosyk26sZgpH3vSvRvEtxHBKtnBjy0G+Y/7R6Cp6XL20Oe1Sc30TWsczeY3J9sViNYT3V5G905YxYwprYe6tI7v5IwZmGQRU0Nq1xGl0GCsHClc/erLXoV6jRCG1a/nliWIR2yqrZ5BxTvDVj5KC8utryc+UN2QT610F1YQW9ldTTupluTtKEc4FQK0EMIkkAjCL8o9BVX5YoS1bGwsqOXkOZXrE11k1LVbfS/tKBEYSTqM5PoKi1XW2jD3ygeVGCEz/Eao+EL6GaOSc/PdTybnY+lOEW9WE30Ok1Fre2spDEm84CKcd6x4lXUpvsKsY7dMGYg9faqXjPWksk8uNtzKOF9WNctpd3q11cR2lqWUu4aU1VrshOyPSUuNN0VClvCXPsK5+3ddX1WTULpf3UZyF9+1amtedHpgJUD5dpb1NWvBWhpNbRyTbjuOQo7n3q1cm6OZ1vR7zXpklyYYI/up61csPDLRx4yTXo15pptZAroiR45rD1fUrW1j8sOAM9B1NU4vqJSXQx9K8Lz3E7DHymuhtvBsKD5pUjwOOaxbDXtQnJhsYiig43EVq2trqV9Ltkmfpyc9Kz91FNsy9b0K0tX/wBYsmO4rntQuLO3Kj5iR6Cu7vdPtrW2JmfOOuTXLyWkd+0pjt8RLn5sdale89gUrGKdWt3dfldVx1FQXt5dGMMkm4DpTJNNuLh3FvA4CkjkVTS3vIWbzoSEHGSKtwVhqTNe0meS0Rpr5oye2avQavMW8mBhcRhec8nNc89zYxsmY5WYfe4rU0/ULeTKwQiFMcnFRyFOely6LyK4UrNAYz7GrUNpHMm2K5CnHGawZ7uCEOwb7vqetc1N4hulu/lU+UD2NPkI520ekDT2soNyL58h6kVSMyI+ZEkRvcVzWjeKbpLldnmEZ5U9K66PxVDIVjm0tpM+i0Sixxa7EMckNw+CV9hU32cLhkVce1RalDa3iebaWrwSGotJ0/VFO6d/l9M1lobPbQsXlu7Rf2jCT5sf31HcUguxdxBZY1Za1oVMKFGZSjDDCs6GC3tp3hkYbCcoaXMgVypqNjYSrm3XZJjpWWbe5jYDa2fUCuhnvtMhwGkQHNRHWLGR/LiCsQKftGLluZ9pG0kflyK2/PysKqNY3cF35pkLIT69Ksf2rCk+1Rs5qxLNNeDMQAUda2TTMXoX9PMclpKjNtkIwdrYz9cdar6lMqwiCT5JMfKR1rMud9u++JzuP3qWYC7t1kZyLhBlT60pRb6lRkX9M1ueyTa7vkdCehrqLDXLDUVWK4XY7cZx1rz6bxXbyWxsb61XzU43AVd8M6vb4K4Dr/D6ily9WPn8jtNV8MR3CGW3cj/d71yd1p1zptzuWCT/AHgeK6nStTu7WVWZWeF/4euK3bC6sdUJhmi2SHsw4pNX3Ki7nm83jBbQ+TdW+9QOc1d0+60fXU3WjiGTt2xW34v+HVrqWZbV/Lk746V5lqWlX/g/V1kaGRrfIyQMiqUVa6Bto7GXSL+xYSrI5AOQ8bEMPxFOtNTv4dYDXDM6EcFnJP61pQaxb3+kxXVrKCVTkdao3K6drUBR3MEw6Mpxipa7icuY6jw/qAuDL5iE55BrP/s6CLV5ri3kNst18sgHADetZWhfbtMZUaTz44zw/cj3rpfEU1nqmnR3kPy+evlyBeNretJWEZFxp66qx0vV1CX0BLW10v8AF6ZryPxrpd5omuSh+jfMCOhr1k6pPY2EMtyyyMjiJ2PUY6GqXiSw0/xFaSPMwWaMcN9apNIm10cv4T11dE8T6frNu+yO6RROg6Hsa9s8f6Jb+LvCEsSlWMke+J/Ru1fO2qaf9j0aROWmgkOwg9FNet/CPWtTvPAy280bq0ZMcUjj747Yos90UpW0ZxlpobWPiOG4kmFta6VAqb843sBzV+5tbnxXbG6d3gsI2+TP/LT61X+M+j6rpq6dcTufsUsgEwXs2e9egaIiJ4fS1hQeT5PGB2xW8I3MZPlZ574408RajYQxhIWNqFBx1x3rjtRiCXKWdqxK9ZpPU13Xxde4h8P6TcPD++O5YnB5K1yOgaLf6nIGjOI8Zklc4VPqaid7lxasbHhWFTpb2LMJACcZ7d6x1srax18xRW7G4bLrjuKt6IkOm65cWNreG+y42SKpAb1Arq9VXTNFVdQk/e6jtwkY5KA+vpWVnexd1a5ka1OdGs7WKKNpL+4XKoR8sAPc+9YS6dG8wlvrtprhmBXacnPpU1/q/wDal+I7lsyjhY+mBQdLvLu+soIYfLUSruIPvVaRFrI+rdEG3wVY2T8jy4F2HjICFjmtGTRZp/C2uSzMot3gRUhPHOSSc+uTUKQyLpFijsqNGznjoQihQP1rYnluLjwnqs0l1shitoz5WzjcxySD9CK0pIwk2fOWqxTJIXt9r3Fm5MZ9eMYP1BxXm/h+8J166eQFWkLEq3Y5r1m4+zW2lzalNwUunVvVlJwRzXmPj+xOla2NUtsGC6y2R0DY5/PrXLLRnZDVHo/g6NovCVtjIJycAermvPvj7N/xV9vCrfJHaqMe+STXqfhzC6VZQtjLsmR+BavIPjaTJ4tkl3E4AB9qcX75U9EcjBAxK3O35I8k1ufvHhs0lG6RgZAvqTwKoWcNzJ4bnugo+zwSqH981s6fJ5mtw3BGfLt8KPTArexk9Da1HwLdzeHluxIrTuy/u+ygmnQ2Z1jxNpvh21O2ys8CQr0bHX9a3NO1aRPCKy3knlJhvnJ5xWf8EYLmTV73UpIysQ4iZx94E5qY+8/QiTsjqfEX2dNaS2gX5LeMDB74rK+0C7sXaIjIzgH1FbVhbPq/iSWRozLGXbdt4wo759Kn11vDqzxW2ktGJolP2hVOc89RVSWhMHqcZ4a8RzeH5F8PwxJI97dmQKP4FPUn+ldfBYyyyNNaK0kxYmQetc94R0nR5PHd1eapuZILU+WAcEsD2/A10uoa1DBG+m6enlb1Jll/55J6A+ppciktSnNxeg8QQagsTQxK4PEkZ71gfEf4aa3qOjjVLfUPOitlJS2Yc/TNJba/Noes2cAtytpcxFopOpyDzmu8sfEy6hH/AGe0ZbzV+Up3JrJXg7G7tNXOe/Z/8PW82m3OqXNt5cNoCuJRjfL3/KsTxu7ax4uh0O2I2MS8rjso716Brurf2B4XNjtEa4LPgdT3NeZ/DaV77U9X1+55ITy0z/CP84rWpLQxgtToPBNtbWms6zqTqPs1lGIlJ9h0/OqF6zTxSPM2ySYmRie2elMn1dLbQPsMIDm7mMkoXkuc5/Ks5he6tKRJ+4QDAA6mp6JD6jLIRTMqwoWmXhm/vV0Fjaxre29tNIdykOQPX0qppNrHppaTrIeFz61f0qFmvfN3ZJYlnPc0aJXHuy5cE3U/myMQkZI59a5jWZ5NWvTYWj4hX/WOO3tWlq1zLLbPb2uSTlcjuTVC+VPC+hyC42iV03lu5PYVEE5O7HKVloclr8sDahb6EkwWGP8A1jZrbtLjTdFgFyIsoBhP9quN8KWM2savLqEynyw25m9q7NdJfWLjzbj93ZR8Rp/eArWz3MuZWOXmWTWNX+2gHyy5OCOAK7rRdOs1CR26gHq792rM1XUdJ0Oz+zwQB2bjik0OS9ttObVLpSqzD9ynoKuL01Jeuxe8T38c97BZKrCJWCnHc13+jyppOm5gjDKEyBjkHFeb6PL9o1iOV49xA3HPY16TpKwTRf6TcKin+HNNSJaMCK38V+KNVdreKRbdD6davJ8PtXlZrp7Ybl7sa6e88ead4fsPKsdiuBg471weq/E/WdQMqwOYk9aTjfcObsbQ02PT4PvQxyZ+fNVJ9aitCUt5FJP3mrgZtUuLpjJPdOznqCeK2/Dljpt3D5+pXLKi84zgUNILM073VoLmM+YSx9RWeuuW9vaug+UeuK6eyvvB8cLLFJFwMfNTLCTwveM0NxHCwZvl4pWsCOLHiy0tYGbAb14rIu/HFrLlI7RWz616fqHgvwfcAcxordhxVV/hR4SZRNBdbW/36aaA8/tdQSe3Ez2kYz220yW8bayw2YwfRa9ITwNbQqEtpUdRSt4SuociKGJqhzfY0ST3Z51YaP8Abn23FuyZqxeeE7WNgwHy+hrrb+x1O1YE2bDHGRWdeQ3Mg/euYx6YqVKb6FWgupi6XptjDKdsa5B71uQy29sRiEHPtVKW1dVV44zjux71ail8xQNnyr1JpunfcXPbYlNwsjDyjGvPQ0TC8icZZWQ/3TWdcLYTymIllc/xKcVAbG4jb9zfOydQCeaUaMAdWR09zoZu7EmOdopSvGTXG3Ph/WYnJmuxIEPFa1rrmpRSrFMpdRwDW1ayz6lKIhBhj3rRQj2J5meb3tncLL+95I7d6VbZmXzI0dT7V3HiHShbNi5hIJ6ECsKa4ksXCiHfCepx0qZJouJzsyOp3Nyf1q/pVxKmFZyqt1zWtM1hcwhtgVjWXdWzeb+5yyfSpTuO1i+0cIn2+ZuLdPerAjKRg+X04rnxNcCdUkUhQeCa6Gzee4h2xgEr39a0RDOf1zRfMuBLDH8x5qvaWjQS5jBjfoa6S6ku4bhfMjwMc5FZsyeZKZIz83cChtoEkx41zU9LiCmUSJngHtXovgzWY9c8Pt5Earcxn5mA5Bry2WNZDiRiwrY+HmsJoWtPBMStvccewaiLQTTO9l1W9sXBDF89QfWprbVNF1yMwXQjLnhker8+m2upKyxuqs6lkIPevMrvTVe9mto7oR3sTnJBwQaJxW6CE+51t74LggDS6O+xH6xjoa4/UornTWkintGR88E9DWtofiLV9KIh1CRJ4wdoYNzXYJJp+rBUuPLct2OOKy5ujNLLdHGeGNQikQedIFK8MK172DzLWW2s5VVpPmQ9s0uveAysjXekzBC3VOxrmvJ1rTtQEcpITacZ7Ghg4s0LZZmH2fVIQvnfumPYt2NPeyZtIuI/KKy2z/vu2UHQ1nSa1dTW62usWwt5Wf8AdOD1weDWxreowrarMzkFowswH8eKF5ktvoc9Bb2U1y81+uLReHB6SL1rXsvHVv5L6lDa/ZtIsZUt7eMDG/nlqwtLSbVtWWWdDBZxnAhbjcvqaf49sYm0YaVprRIIn82WNe+e9Cf2RWu7nsPi2xtPF3gya2UKwmi3xMOxxkGuG+HGotNoUujXUhF9Zb4nz14zg1n+AfFl9ovh+PTpl+0SIdsZznA7A1leL59U0m7bW4rT7O98cNcBeM/SqpTcXYqpDmVza8XRwXWlafHeRSzvahv3asB1PcnoK5DUotU1RlsRqem6bYgfLAkw5PYEDqfrWNrVrqs0UF3dag9xG8+1sNwTXS+DdLt9Jtp9VurQTPu3QhhnHuauTfUiK7EGn2qeE973jLNqLELEFYMsSn+LPrWxf2qy6SX3+ZO6bi55JYc1wU2oXF14gujqMrqruXG4Y/Cu/wBDuIrqzjIIK4BH8jWM7plJqxwGiXgvPGL3U8YVum0DuOK9M0CJrnxBYQoOZLhB0/2hXm/iSO30XxM6wRMJnk8xWzxtNep/DHdceJtMTIMm4yZ9MKTTqdBLS5794mjWCSyRJsKLZmOzg5LZ/pWnrsa23gjWpvJdllWAnByf9WO3pXNXss8t5BuYymGKMv8ATr/WrHi653+Frm4+dWmutuMnGAnOPatYGDPn34gXWz4f4ViDNcNg9yd/H8qf/Z0WveFIbO7+V1CEP6f55FZ/xCjZ/DukW+4IpdC5J6bjnP61o6PqEi7YYykqQjy9wHDVm43Wh1RlZo6ezBENvLGN8W0vhGyVwAB9D1ryH4qwTPrVzMyNhgpViOvFWU1O4/tRVtZpokur8RsiMcMBivQ9Ut7a/wBPu4rqFT+7YICvOQtZxg07m8pKSOC8PaS0vwo1BtmCz+Znvxiq/hHTZbzXZCFzbCIKzV6Pogiv/hXDHDGqlrRkbaOrDIrndNhTwn4JnvbnBuDHlj/tdhWrna5ly31OX8X3sd/4ptvD1vIIrGEqsuOh9a9U8OR2yWbpbRlI0jwvbJxgV4F4fs7vVLu51IliytuJ9WJr6P8ADFm1noMF5fgCOKMO5A4ZgM4q4xtoYzlfUx/EWqR6Loy6NZN5dzIplvpV4ZU/hTPvXEfD3SLq5kvteZm2TZWKP/YB61u+JbhpNK1DVrlC9xfEkD+6DwoFb/hOC103R7PSZWZbieJcov3gO9DVyYs5wCOHXYbrnDrtH1xU97YG+t7sQlwoBaRu7NjgCjxhaSW0Fx5WVa3fehHXHWtPwHdpq/h2S82/K7Nx3BpQu00XPdHHeIbxbrwXp+pLIFktH2OB1weP54rvfg5pd0LVL66nST5P3PH615r4d0+HXY9Q0WaTa0VyxXHZd1euwalHoGk+XIAlskJ2NjoFHNSi7mb8Q7ptU1uPTmIkihTdMPbsPxP8q566ij0HT7zyNotbvkug/wBW2MflWZpGsSXOo3mpyNmeV/njY8qh+7+ldBEkT2Mkd2PMt5DknHFYzk29TZQ904zQp3vrjyNHt/OJYoZ25Cj1rr7d7PRwLct9ovCMs3ULXMeOoJvh/p9r/ZDhBqLMZe4X02/hS+HZJbnTvOkYtLP90nrzWulrmFtbGzFLLf3+yM4PVz2UVrmWNG8mE48uMsT6cVSjVNOthGgzNJx7k0aiqWejXrbi1yYGZhWWsi00ifwS9tqEZvMMttbMdzsOHNee+PtQuPEPiEadAd6+Zt+U9s1t63rklr4VsNLs7ZrWR4xlO+T3NReEdFt7N1kTNzqTjczdRHXTGJhJmnaaPFo2kG3jQgunX3p0WoJNDBYwts3Da8mPujvV3UXLPb2krZZvvY9K5me5hOsXFrZgkIQMVm5yUrGihFxuUtR0xLrxWlvG5ktICCxPetTXtThnItfM2rCPlQdKhZvLlZ2BRlHPvVTT9JkuppLy4+SNz3q78xFuUqeH9Zu47+d4ItwJ2gkcCr1/rd8W+aYg+inpU901vYxrbW0KqMfe9aznFvaxfaph5jMThc1V4oXK2TJ5l1EWldgOu5jWczuJDHDucn06VEz32oSlpG+z2w6D1ra05Iltf3MJB6ZPU1LbbGlFFm1t9PtbJJrx/Nmf+AHoarPJNIzF5DHB2QelIYVt386b5nPRewrLvtSjVz58gwOiilbsVzWWpreXZCAgKWc/dq9ps1pZIskmBKOgzXInWppYt0KKiL04qK2F1qEyyySMqL196fI2T7Rdjs9W1+S6AWBioXrg1NY32oNbLI126r9a5y1i2yAZyrGt9IY9hLzfuV7DvSikipO9jY0/Wr6OXZFK74GeDWrYeI76NhNdXBT0jzzXOaYskbM0KCNG6M1Q3kaw3omLmRz+VVdJakct3odjD40luL0wyW/7ofxEdavRatpOpT7JkVdnWuFuLry5VRFDEjnFTQLIq72URg8kmlzpbB7PudfrWp6WtsY4YlY9OlcRql+CfKjOxSe1Vbi+Et20SNwOKVrK3eeNml+bjNPllIfuxLmnaZLfSBU+UAZLGp00vZcbftBwpq9ZTCOcQ25HzcHFaM2lELueVVzzitKdEznUuZNwkap82CR0NRwanLYzK6sT71PcKI38rYW965zVr5Y5CqjkcVTTRKdzv7DXLHXIfst5tWQdCaxPEmn/ANnP5nl74j3HpXI/aoWjEkcpjkHcGuq8OeJI5o10/WF3o3CyVk7o0TT0MY2sd1bmSEYYdAKtaPCjHZKoDe9X9f0S5spxdaV+9tm5IFUbW7jkfZIvlv3rFycHexslzKxp3GkWt1DtwuT3rJgs7zT2lEWHjB61sWrLFKHkfMWKsWU8EyTJH8wY10R5KivEwlzRdmcteag9xGPlBdeDmqa5hzKFzuHIFbmq6bFHuCEKzVW09YYomilxnpzUtJblJoyoLcFyzEbTUd9ZM5+XG5eQRWrfW8EEJkU8N2rmLq8urG6Adi0ROQ3oKjl7FqSsekeAdVuZbUQzDMkLcMT2rkPiFbyL4mlu7KQq0vLY6E1JpOuqnlXEBAC8SAdxXWXWnxatokky7C5XfGfeqWqsS0k7nmh+0zRgzeYD2bsabHqGpWUhlt5pcjvkmtKFbu3YrJExjDY29abcqphb7Oy7m6pjms+a25aiafhv4m3Ucgi1FWZQeo616LZa5oGvWXmM8ZbHfgivDbGznN6I1tw7FuSR0FdI82maKGeNjLMRyF6A02l0BSaOn8T22m3UkUKcvG2Y2HJNc6sjWmrO2qobiNANkIqhYaxdLM87P9/uR0+lRy3j3EzMvLd2ai4kjTmvrq41NZ4cQjBATtt9DWBqV073YaJjJNNkHnjj1rc0zT5nsLjWJD8kf7qNR1LHjNUNOs1eCe4jiOYDyO/vSvqXbQXQo9Utby2vnYSeXICYyMKF78V3viTVD4k0V9OGnu8eB8y9QR6Vw+qKbG3aRpGlBQSphsAjuK6H4YeKopreezkRUeIF4x6rSYJHNQXUdhZSwx258m3fOJhkl/QVkXl9qepS5W5mhTOdjN/hW58RIr+2u1uAiQrMDJGFHX1/GuP0GYyaqX1G42wAZbJ6+wq433Ik0jdgluH1FIZWheDb87SICAPrXQR2+myJEbKea23nCSQfdY+4rIdZNVdLa3t2gtM8ADkj1JrrdKsI4rIQKU3QgYA7UNXF0ucV450nUn+x3MrJOYz5ZkAwcdRmvS/gO8EmvQS/6xoreRnI7fLisLxfYteeH7xGbc4QSIBxjFan7KyzXGpXeCixxoI5GbsrMBWb1SBnul86rf8A2eBs3EzbOeu1VWqXxYgOi+FfLkmdpGtzI67uFZhgY/Srvh5Vk8eS3bqs0dt5hCnkFmOBWB+0DqH2qys4N3NxfR24A/uhhn+RreNrMx6nhnxe+UWNpk/Iqn9MVoafbC3sIgrhWKA9KyPipMJvE8canKgIPpya1GmLKkaqCFUde9c3NyzR0uN4nGq/2K80YFgSt+rk+5xXsfiFfsdvBdeX5gDL5gUdQeDXh+qMxg0/yBvnW6Y/Ug8V7/cN9r8N2bOufPjCuR1BxVz0sWjk/Ad1/wAU9dafGjKsd9Iq5H8JOcfrXFfHHWgZrfQbZztQCSb+g/rXpcr2mj6Pc3TKscMKljx1P/168L0+z1HxX4zmJheSeRjKyY6KP6YpQ96Vwq+7G3c7v4Q6fFJpUcM0TESzKzDHJ5r1zxHdR3E7+H4ABbwQfvm9GboB74rkPg5pZutfjA+S2tAXlzwMj1rasJo7+e7W0XM95fOU91BwOfwrqWqOSW5Q1CO1ZJHkh3W1mqleONy9P1q94Bga61G+17ViS6W7MuR90dhVHxhD9jmi0mSULHD/AKTcnoMAcZ/Godc8RJYeCGjt3DXGp4RDjGFP/wBb+dS3ZXHFXK97eW2qA3EJLRToyknuc1mfCPzI7XVtM3bfJuGwvsea1Z4LbT/D9hGQFOVXP+0RVDw1s03xXqLE/uri3WYZ9RkVlB3ZtONkL8MvDrR+JdW1Fl+aSdkAPTGa0fH94uqavB4dtFPlRkPc4HAUdB+NamkX0ei6He6rO+IyGYH3PX/Csb4URS6pPe6reKPNvW3rnqE6AU5dgT6nJfZ2/wCE7uYbMhXEaFkYcEf/AKq6rTdUs/7Sn0J2VpYxyBwOaXUrOOx+ImozSouEskOfpmuSk8u6dfEembjNDIftC55ZM1jJdDSMmWPjFBcT6dpcMquypd7VOOikdK0/7PPhuOzkvk2xzR/un/hU46H3rZmtbfxLoS20cnmSSgc9wRyD7GtfSkg13w/P4d1qMG6iXaQeCQOAwpqWlmJxs7mDosYkMmqXg+RQSgzwB61zN/ryX1j4guoshURY0b05qj4u1bVPCuly+Gb2KQSsf3E56PF2/GjwfpqXPgS/XeAZZgNx/iNXy6Izvqw8F2Oq+K3+1THIQbWlYdAPSvQbWxtNGsGEK4YAjcepPqaveC9Jj0nQoYo0Kxom6VvU1V8RMs8QhTCeecKc9B6102sjnu2znbT/AEu7kvMkiMFc+tcbBM8OrSzQkFzKWY/0rt7qH+zdImhjk3sQcEetc34Z0hVbyvmluJm+dj0UVhTu5Nm0rKKLHlzTD7TJHkuckAdqNWvAln5YkCkDoK0NeuodERbNWEkz8AZ6VyMMdzeawyqjMDw3pVy0JTuTbptQkhtbVWlmYflVjVPC95Z2Ly3dwFkQblU966Xw9bJpO6VY1aX1I6VX8VaiLqPzbplAQdKzTuyzi/Ddpd3U/nX7bYVPC1ta1q9paYWHbwMYFcvqGtSys0dqpC9BiqMNncXT7ppCF7961tchyL+p6td3KnyvlQd+9YyJNeXAGGb14rXtFjtyYipK9yauWVxDHPttY0J7mmlYlu4umaRmL978q1f8sQKE2ACpI90lwoySvXArbstDutRulmuALe1Hc9TT6CRnWml3moBY7OMlj37CumtNO0/RLPy724E1yeSpPSo9X8R2WhWf2HTI1Mp43+nvXI2T3GoakZZGkldjk96xvZG7d2dJfXizDbEMDPFDaddSortgIehqaG3trUia/kEaKM4JrC8ReM1urpbPThiBOC3rUqLkDnbY6K8W10ayS4bEsjVg3N1qGqSbuUiHZaLO7/tONVl3MEPOa15ZLW0t9ilV3Ct40jGVS5StNJGxZJG2bu1Xbm1itWSQncpNYcupNuMbMSF6VDLqsjoFkY7AeKtSS3FZs6aTdApuLX0qqPEEksmyaU717E1lNrn+i7Y1JTGCRWBeuZp/NhYhj70+ZLZiUX1R6dd3cUmmfaNyqyrXmWpTTyXTXLSArnpVyG8vPsX2ebJHsayr23lUbgGKntUyqXKVNoZLcTsDJGOO/NTWWqTKf3n+rFU3S5aLZEhAqAWd7JGEKkHNQ2mUkej+FvGMlnIsMzebatxzztFdfeaLY65bG80xlEuM/LXiOmw3ttMFZCynrXdeHNcvNDlSZQzQH7w9KzaRaui+HuLKR7a8UrjjmrmgtHA7OxzGx/KuglGl+L9NLxMq3AGeOua5T7Lc6ddGyu87c4U+tQlyPmiaaTVmZnjPUpbe4MsWXj6Aj1rF0rXoZgUuj8+eDWl4l0+WJSyuWgbr7VjL4et5bJ7iGQhx29a1dRS1MnBx0Ogupo5rJZVfPbHrVOyihuphb3S4RxhSap2atHaiF5DtBrUjmtY7bdJGS38J9KOZWJSZWXRrXTblmeYlOyA/erqPD1+s8CQxq6KnAGe1ZlrYWt+omkldXA4Jq7ptnHYXSstxvjk65OMVDT3KbWxkeIGudP1Z13sA5ytLZxr89xqSqIequOGrp9Qs7bUJPPuDsMQ+ViMg+9YOqaL9tj2rqsL7TkA8UOxSvYLiSKSB/sRURFOXH3q427t5reUM6l4zyH611tpomoW2G3RyAD+BuvtVK+0y9xJJ9jkSNvvR9fyqeYpIqaVLp80IWdSP7u2tjToLV7edmtdsqOAgPcetcncrfacm+GBwBzgrWhDfSTzQR3JliklxhVPXNDTeobHceIPL0/RLSC2jOy6cs4A+7isK1tj5jW8NzsZyQVPcVe1O6tLvXxpU08qxQ26xI3+1isrXYrjS4baXzdzOfLEo6A9iaTT0KjLoyLUNH1NI0gnRmtxkA9cZotrNfCHhyHVJo8395LtjQ9ogeT+Nbnhie61O9j0q5bknJbOQR7VS+I+qST6/5McKvZwoIYzjpjrS16grdDofFkEPibwQmpWePOt1EiDvx1WvHL+1hV0udmVc5CHoD6V6Z8Pdahtnls5pt1vL/AwxtNc146W3sr99J8lfJ3GSORf7p5FVCXQmpDqUF8R3sKW8V1+5i42mMYBArudQvY7Hw9/aCcM7Jz6gnmvJdRmiEMMJLyJG+ST6eld5qd19o8JWkUUiSRM44ByRgVp5ma7HWxy+emzqHTB+hFdH+zbpb6fo+vloSHlvfLR8dAnNcVo141xpME0ODJs2lfccGvcfhetrB8Ppbjyysksc03Tjdjb/AFrMHsbHwpjnuNW+1SIGiV/3jep7CuF+L95DP4y8P2cRDrH51zJjoSAefzavYvh7a/2T4JtJPLX7RKHuCMfgM/pXgvjG9a7+LupPIUb7Hp3lnaMDc7Dt9FrX7JnFXkeWeNj5/ibeP+eyIPyrpbRlgUZt2mbGODjFcxraNN4iibnD3TYH0ArsY5I4IVaQDNcVWfLJM60rqx55cRQqNPkiJ3C4bOP93Nem+BNWvLrwlHHLH92dwhPUjPFebaPYz32owWUYIX7S+446YHNevaLZiDybe1UiKMBFUetbVH0Lpx6swfGjNqWs6V4XT5Ipsz3B6blXnbWf4NtfsfxN1Fbazkkmmt/KgWMcgkVvSaRLeeOtFmMyRm3eYTM56r6D35rsNX1LTPDM8sOhRRrqDL/pF2QGYZH3RWtOKUbswqzvKxX1ezsfCnhC80u1mZtTmj3XLr0Vj/Dn8ay/DssGk6CLuaPE6ALD6s3t7VRuN7adDCztJJdzGSRjySM9ar6tfRXF80UcjC2tIwoB9cZY1o5e7dGMVdnN+OtTvNS1mz0lWMl5fuokYdo8/dqv8SM2Ot6XaOwHlBECDpywH8q0PhrpN1rviS48RNkBJdlv7Af/AFv51lfEZo9V+JVjY25driGbM+fugAgj+tS1oWnrodh8QYyvhVZVbZ5c8TA+nzCsxY1m1GBkbL7SoPqDzmtb4ggy/Du9JHzRqpz9GFZ+im3t9Oa+uWwI4V2J3ZiOAKiCW5pUdmZ/jSSbVNSs/CtlISvD3RXoB713Xw0W1S+exhdHWFTGpJrhNLZtHvtWup1D3jwq249VLZ4/lXofwm0P7DPH9o+/NGXZj/ePWmndk7aHKfGSeSy1i6gi/wBddWgRSPQE5Nef+DNRjfU5tNWTyd8IXLdGIrqP2kJprTxHpN1bttILr9eR1rlLnT00vVLXXDEXtvvMFH3SRTUVqDltY7bSp18M338TpMdyEdAe4ru4bS015Ib2GQRXC/NFIhwQfQ+1eTaVrH9qQyJdfIJSTAT1Arb8Ka3JotxKouFliJ+ZWPIx6Vg0zZbXO+8e+Ebbxz4SlsZhHHrFplreU8EN6Z9DXkHhMXNppFvoMyhbxNS8uVGPAx7165qd7PeWUd5anHy/fU/eFeHeIftFlqd3D5hXdP56OTgnPvVQn0IlBbnturX6mWPSbKRDHEoacg9cV5pqHiWWTW7maNdyR5SJewx3qDwxf3lvpPnhXkluXKkscnFPtrHywzbQXbJY4reU7uxhGHUEv7rUriOGNSBjLVvvdWeg6Q9zIy+YR+OaSDT7bSdLNzL8sxXcT/SvOfG19cXVzGrt+7JJAHQU9EKzY+O8uNW1p7qb5upX2FeoeD9DW00X7ZcKBJL82TXm/g6HEbTuuVDBf1r0fxFrv/EuSKABI0jAqXqxoyvEV8kAcIRg9a86128nvGJmYpEvQDvWpezNdOZZJSIweBnrV600Wwu7ZZppwd3b0ppWG2cno1vc6nMLW0hIXu2OgrWv5LLRZFg3eYy/e+tdDLd6Tolv9l07ZuP33HWuc1BrO6m3LDvkb25NW5JEWuYt/dyand7LWPardhXVeH/D88cKRrGWkf7x9KteFfDOx/t1yohU9FI5rpprwWduVtl5PG6hsLWKkFjY6E4kumDyHoKztU1y7vpmjRzHAOijvUF4013OTIzMc96X7CrN5m4KoHJrObLirPUyZtzyM7AkDua6fRdT03QdBa4May3T5wO9c7euqxuiOGBpLbT3kt1kmkAX0rNas0nsVL26uNcu5J72YxoT8qg8AUuk6farcbFG5fWnyQqz+XbqWA6mul0aytrWx+0SY39a0u7aGdkQWtm5Pl267AauPoM0gVppckdqrw6srTnaVQA8c1pR6hG3+suV/OmubqJtdDJutJbdiOMk+tZs+m3wuBGYPl9a6NrzzGKwzr+dOMnmLt84bu9K7DQz7bTJVRYmgGG61FdaSIbgN9nYpnoBV+e9ktTgzKfrTItdjV9szqwNSy02K9rpWxVdGVz2xVa9tdJC+WJmU+9aay214+V2F8cVj69b3C7WEQYA9BSSY3Ir/wBim5Ba1ulyOxoj0PUgvJQ+4NLbX2xgDCUOKsvfhIyd7hvrQ1YFIzZbPULfLbcgU+1u5MGKZMqevtThdXrglnJQ+tNe+hWMptG/vTSW4O/Uj0/Ub7SdS3WzsqE5xmvR9K1bTfE1l9muNsd4g4PevML2QvCePm7VT066vLO5WeJiJAadieax6LcW7wyyafejIb7jetY0cH9m3DQTDMTng10Gh65Z61ai0v0CXA6Oaq+IrGeNFjaMuuflcVg4WZtzKSMLVIY7UiRFDq3pVG2EjXYEgxCeue1XJzNHGyyKcgYXNaPheGyvEktrzAdvunNXdIhxZXaQ28f+jcoO/pWdctcTTbnmKx9AB0FbF3YXGltJazKXgb7j1SRP3bWrJlX+63oauLurmbVjpfDDwz2jWE1x5s4TK+4rnLqWzstQeGdsuzEItUdNkutH1FrlpPmiPQ9x6V0njXSrLWPDkfiHTYx9pUBpQvUetPfQadjCjjupGmEF4wlXlVzikg1zVLc+TI5Ei9Q4zmsy8umiS0vYVfbINrkdiKuKo1WA7pQs6DcjHv7VFk9Cmzp/DviG3vD5N7axmQcNx1FbtpZ+GNQuxdQxR/aLYbun3cV5MjTpIrRBhOr8D19q9D8OXFuul3106CO4kURsB1GaznFxNFqixoGnwok9xfrG8l5IzWzkcpn1rPv7dJLOXR79R5inKN/I1Nr+h30Ph0ahDfStJ5y7W/hC/TtSadJ/blr/AKT8t9aHbLj+JezVbT2IT1uO8E6K1pqDXXnOSsJVWPbvVTVbP7RDMjhRIBuU+/Wui02G5ttB1ORlMnlxllb2Nc9GCdJaSN2kd2DHcc7QOoqb6DUdTgb6c2t4iEbTIPlI9aXUZ4buJBqSyMU4EiH5lH9av+I9J82wnnj5NtNnr2NaFl4bOpaE15ZNmaKPc8ZOSy+1VJWtJFRlf3ZHB6xbxwzbYZ1niIBVh3q5od6q20dn5xGHLYIqC8s2ikcAHYT0P8JqHT7S3muWSa8Fo4G6N3HykjsfStE7oxacZanonhKN5TJGjlTG+/B46+lfTml2Q0z4aWUMhwXtUDcc5dix/kK+bfh0ialDB9pGySRwisvfnGa+qtTgaKXRdHlkMgaRAcDpGo6Vne+gTVjbeT7LoFpE7KnyIgweyrvb9QK+ZIpTdeIfFmqP1a7WFWPog5/U19J/FO7/ALP0KNre2ia3jt5HkY8FC3ce+BXy3oLSL4HkvGzvupZbhj1J3Mcfpirk9Caa1ucsxjW8t7meYq293jRVyWya6CF47iRGa3mbA4BfH8qyTZ/aPElna7Dm2tNxz610NnErSLt3ALkdOprjqfEdcXoM8FafJa2Mtw6YkkmYpkdicD866XwprkP/AAnq6BGokSG3LzP2Ehxx+VUvEuoQ6DoE19Iu9412QRj+OQjj8q57wHcLpI0G5uAWvNUuzJcuepVv8itox5rthKdrROw8azDR/EsVwi/8tsIcZwzocH865PWrpg8FnGxlvL2URr6kk8mus+LoCS2ku4FWkTn0INcl4CsZNa8dJq0u42liG8rPQkdT+dXC790xqWWp3dzp62mnXWpNjZbxeRCD/f6V5/4rkFloz7R++uHEWe5z1P5V6X45uGGhaWqlGgnDkgdCwI5ryvXM6l4mstPXlYl8wjP8TcYrWSsZwPR/CT2OheHGvSYrWNIfNAQY7dOepzXlHw7V9e8e6jrcvILsVz7n/Cur+Mt5/ZWijSWys7oiwqBjn3pnwe0sWGhT3LpgkZJP0zSnLQcFqdHrSwS+HryznHyyYUD1ORXDavcLL4o0zRbckrFtluNo4Uj7orotS1q3j0mS/nx5UKGYf7TdhXPeAbGSaF9cugWurxzJyOik8Cohe1i52bLsdrLf/E02u3fbrbrJL+B4r1PwnqAk1WGMwmIiI5B7DPFcv4Gt4/8AhL9VvHAG2GNQfzNM8Ha+up/EbUreFwVCnB+hxiqXQl7mD+0paG71TSNihi1yUGOnNcv4lvltrRLKBt0UOFlGM5J7V2Px6uDaQWd5954LkEfiDXlrndpIklkO+aQyFjRuw2JdEt1lmkEDHCqSRn7npUt7PJPZDUbcYeImO4UdWx3qn4euJrHVAiKrJcfK7e1bei28l9qt9p9pGEuIMs6HlHX+holFqRcJq1mdV8KtW1G9tri3IVtN2Egu33G9q534n6Q91YreWuS9uSWx1IrPvL6+0yR7GON7Pb2Xof8AGuvhvlv7CKZYlXcgBHZuOaym9VJDitGmctpWtW8mk2dnbyZuAvIx3re06CaPyY5idzNk59K47SrKOw8dzLs2xffjU+ldNrGqldQYxP8AOF2oi9zXTG1uYwd72JPFN8buYWcc25YuZCOn0rH0jww11LLcXk3mK/KoP4a2PD+gi8DrcSkN96Qg8k1dv7i30lUsbNt87ce4rOzlqU7QVupmR239n26QRqAu7P1rN1S4utQu/stuT5MZzI1aep3XlkrMcvjCj3NUNRmTT7EQxr++l5c1cUS2Zd7aqxHmy7Y16KO9Z99eTIogtsqgHJzVqYjaHmOT2FbGk6GLxFkuF8tCM8+lHMFr7mJoGi3mrXSRwqxB+8x6CvQ9G0bRtGf94FuLzHI64rGXUvs6tpuhqFkHBcVe0e3mtbYmcNJdyHLueapITdtC7dSNdTEMcJnhRSXEcaKikjFW7O1XBlkzWXqrLJd7EyIwMk0ydyhfzW8LFogPeubup7uVn2P8h6jNaevOrugjXag71mx2c7L+6bcG9Kh9y1qUzvaLbnnNX1kIiWJiWGO1TQ6WYHC3Bxmtix062KnapkY9OKzTsbSi2ZdpdR2tu7JCXP0qvcaxd3EQjjtHA+ldXHpXl/8ALHPPTFTW9ssUnzWwA+lVzeRFl3ODhsdQupv3cTqCea2F8M3G1ZJJGX15rsY0jhb93HgnmpZYmuISVztHXinzMSjE5C10ZVYj7UQ3YZq1/ZlyoIY59GBrWnsbdkH7tt3qKkFmxt9okdT71GrLcUc1Ppkj8zTH2zWdcabDG2TMCa66SwleFo5HBB6GuY1DTLm3kZeXGaEpPqP3UiGBmtpxJHKcj3q9JqFxI4Zmz6isjynVvnRgRV2xgZw0jHAA4qrSM3yl6O28/Ehxlv0ps2nosgEVysjZ+7UNtO0IYMdoPQk0kMLQ3IuIpAeck5oba3GknsStL9ncw3EZU9gRUVxp8NwhaFtrGux0pNI1oLDfIglxhXrJ17QZNF1JWdy9pIflf0rPkW8WbKp9mSOUNpNAcSNuA71VuHhDGReSvYV0F80Ju/JXJQ96F0K3uEzGwDH0o5mtxSgn8JzkOqusispKgHt1r0Xwv4khuoVtL8hgRhXPauD1bRJbRGKx5HfFZ2mXskdyI2yB0rWykrowvKL1PSfHGnvFYmWH516qwrkPD99JLdG1lzHKvIauj0DXMx/YNQ/eQtwpPas/X9I+zalHeWo/dN3HasuXl0Nea+p1Wj3q30J03UBvOMK/rWJqls2k6stvMQ0D8ofSq8s9zbyRTW6kjHNa7zWurWivcAGVBxmknyicVI5Dxi88xWSADbGfnx3rf+GWuW2JLC6YBJQQAehqnNYXUDFLiItBNkAiuR8ubTtY/c5Co+QDW0WmjKejOu8ZWY061kazj324kLFf7uawLW8823/doIzn7y11lzftdRQ30lvuglj8udPWue+x2ejmW9aTzbZuYYj1J96iTsykuY2ri3ij09dQSH/SBH930PqazZNZOm2EJUb953XGeuKboV/JJPL9qkz9o7dh6CotbtljnuIZYyq4AXjjGKVu5pfoem+Ar5tf0KXQ5iGSRWeBz1b2rF06NtL1JJS6kqxiuAeuM1kfDnUmt5F0+FyJrZfMhbPJ9q3PiJCVs7TxVpin/SX8u8i7bvWhJyVuqJvyvyZ2OqKn/CPyw2RyjpiQepNcVq2nvDp260kaJCdsiDqPWtvRb8X/AIb3wyZliXbIPcdKxdZvDa+I47eT5rXUYAwPZZB1rnd7msbGHNCzQXNtsEgKYIHBHHeovB15Pa6lbWl7I1khV4pJeoIx8vNdGbBorqW5zlJUCsPQiua8TafPDLFd20rGCY5244BHUGt4tuCZLtzWMjWrW2e+uUt7pJyjnOK5PUIDGzIc5B5zXVXgsVv4s248uRQyzKdpz6Gk8RWFgjxzvM/71c5QZApRbTCpZrzN/wCCm7VNe0u1SUJFb3Cb0/iYZzxX1n4ZkbVPGvns+EtYSylx90s2Bn86+TvgNbR6f44j1axjm1RbeJy0EK/OMjhvoK+jPA3jzQ7HWbi71e11CzWa4RQz2zFVVBk5I98VStcxndmj+0tqp0vwTrKIAN58tX9TgLgfnXhmowix8JWlivGEjiHHXOBXY/tG+L9H8S2ul2Ok363Mdxfq85GfkXfk59Ogri/GF2ksVnHazwlvPUr8wIGOf6U5MqmtDJkYt46nQHlbNVyO9awuILViGO4npiuZtbpn8U6hcMy79qAY9Mdq6SyslupDdSMBhQAPrXJU1kbLY5bx5rA1DUnWKTdaWyAQjP3mz8zVWN3cXVzp6xtzY28ar7Nn/wCtWTd2zrqMlmpBCwhQfzrQ8Fw+feNMSxyfnQ/wuOMV1rSJEviO9+L8Oor4PS+d1dVx8y9VyODUngeUQ+ABej5C0IjXHf1q143vI9Y+D8k9uRIEQRyFecMpwai0m38nwtoumR9CgZ88cYyacNLkVDTvGU+CNNWbJkR3CjPQGuY+H8CzeLrnUp4fMCT7ETHpwCa2dTZls4l5C5aTB7DtVfwTayW3hf8AtibMatukbPBxkkGnrzXEtInI/GvUjqfxJ0/T5G3CADzAD3POPyrsNKLWnhe/8tsMiEBR3yOK8Z157xfiC1xfBnmkYS4PcMMivYIZljiaLa2yZEf9Kia1RcPhZjx6M11pJ0qTLrFatLIM9wOP1rSurhdL8OxSwJzsRYkHXJ4ArT8Ot5ElzczRsr3CtGFcYym0jNRWEMOo6xFbja8cMYcZHAPQVSdxNGfpl9JYR69qXm4SOAAJ3Z9tZfwFRk8SC+YMftKM3zd89aq+N9Wt9O1aPSY1ULdMDc47kZxWh8LJlgv7a3U4MNyyjn+FuRQmI0/2go1/sd5STlJ0bafTNeZazIs4jigjKDywxUDNev8AxoiW48MXrhQ8i7WAPsa8osItUs7m3vBaiZJiEDgZBBHSqjZMTMdrh0EaxqWm+7GAO9d58M7GfT5bm8u33TzDEp9ParPxA0nSPDtxpxjtilw0QLA9Sx5zWCNWm0bxVHCWLW0jxySg91IolO7shKNldm34vuoYnO6zW4tXGMNwyn1Bql4emaGzWe33z2bsQsb8OjDrj1re+LeoWMFujWkatbvH1UdGrifDkkj6pZ2kjbYs+Yqk45rNw6GsZXVzW8awW91py61ZN5d3asN0bcEiuQ8O6ksusSz3DAEruGfWvXb6ztLyxnjeBJSUJjDdyB0zXjWp2ujx6lJAr3GnSE8BhvX/ABojZqwpaO516eI18gQ2IKSMfml9ar2nmTayJJHJbjJNYtrp0iyJBZ3SXQRd7FQfyrZ0aSS51JWC7do5rZaLQwbbldlkzKdcaS4wYY+ahvrlLy4LlRtJ4HtVLVC3nsM53MelXPDdsbyVzIp2DjPpSvYqNnuS6fZ2t9KzSKEWLnnvS61r0QH2K0jLHpkVR8SXsdpdm0tT0+9juaveD7a3vd1zNBgp0yOpoHZdzc0C3jtLRZpoUWZhmr0cc0twGMgx6CkVEIDSkD+6PSql7fGKZYrXl6ttRRCTkx2u3MlrCVVyD3xWALi6uem4j1q3ciVi5uZAW9DVIzTLKqwuBk4P0rFzuzZQ5URXKrKUjkyxXrXSeF9FW5cTPhIx2rn9U3xuu3BcjnFbGnX93b2WzaVGOtOy6ibfQ39V0zRskyONw4HNUPOtdO2rBFkf3sVkLbzXCvcb3fnge9dJa6fNeaTskhxIRjpTuiLPqVTrMMo2wld/eq73N8xLLsK+pqWz8LvDMqzttLHiu107w5Zi2HmNuNK7uO0UjgQ2oSvnj8BUtvJrdtlVh8xW6V6CmmWmSkcajHc1FsitZgsiqR2q0n1JdjjtP/tia4/e2gRQc8962JjcbAr2QB9cVvTywNgxlVpk0gkZMsoxWmhGpyc9ncTvhItlVtR0+aKLLgE471232NCfMMwGfQ1l6vaxtgB8ilZFczOHs7dZbnZNGMN3xW1FoNuFI25BFWjYiF1k4Ze1bdvGk0Csn4itYpNGcm0ea+JtIZH4VlTsRWbFpoCBfPk59K9Vu4IJ1aC4QHPQ4rDaxFlMR5YdM8VM4di4yOMSwngdTb3Thgcgmu+TGteGZLGfDXMceVPfNVL1rcxZWBQ1Lo5khnSaIcHhh7VztOJpdM4yys55FYMmHQlTUkkN1CN0OVPetLxVbz6brpmiJ8i4G4DHAas63v7lpylxhEB6mseST2NlUXUkiubjyyLiMMO+azLvSre5cywAI3XGK3WljkTKYdO5FW9MttP5EjBSfektNtym+ZanGDz4JFSZcbW4NdJpl6ZLr+zrsgxOuUPoar6okBuXt87l/hNY+oyzRzWxhB3K2M1Slzbk8jjqtjoUjZNTNjcNhMfIfUVHPBJbSna52LnBHerV2v2mzSTj7SgHNQRXSx/6LdD53UkGluhPR3N3w/qFvqlmllLgTgfIa5fxT4Wu5LszQkiUNyMcGoNHa4tr0TWqO7xSdAO1elNO+oWYuI48TBcbSOc1cYuLM21I4VEutK02O0nj8yaf/Vrjp7msKGN11Wez1Rd6v/479K9f0uyhlgabUYwZlHynHSvNviPGtrqsd1CuS4wCPWuidK1mQqnQyru3/s64SJwdvWN8cMK6JIzrGjZjVWljPzE9aoafPDqmmpZ3yjzQflb+7VvwlIun63LYTAt5nAx0I9RXOnrY16XMHS5LjT9einVlhKAKxYdu9ew6Rb2ereC9WspVE7yLutlBxye9eZ+N7W3RJZInKyOdoGOBjvXUaRJcaf4e0vUBMVzgSBDzszg/pTvyyTF8SaMXwPeNZapf6Qy7Q69M5yRwa1/FWmLfaXbQ8pNGxMcncHqKXxJpVrpPxItobWP9zPaGRH/vZ5zUPjea4/spXh3ApEJQR6g1nUjyzsXCV43Oj0CKGW1NjcSBpvLDEE8n1P51zHi6zkj024s0JV4n8yMD0zz+lReIZr3TZNG8RWm4mGEfaEH8SHrXRa41rqthbavbsHiYBiR/dqKTtKz2ZdRXV1ujzI27PbcOq+YP3bYyM1Rjuru6hn069kEMsCEphR81a72+6Q2tuDEQ7yBm5Cr6Gorq3tLy2jmWTkkqko+8COoNaXcNxWVRabm7+zpr1voXiW+haENc31uIbdiOjbsn9M19h+C9Ob/hHoruSJXK27TMAoOS5zj+VfCWgSLpfjLT5HbYq3CCR+nBIBP5V+gjT2K6LcA7lt444zC0TY3gAYPHbjmrjqcktND5h+K72958VdP0xbeGNUtXluVjjChj0GQK5zV9Psf7ftbNYFEbqztjtgDH86uvK+pfFjxDqTsZPs6rbg+/U01v3ni4pxmO2AVvQk1ElqdEXoc7pGj22pa5fwQWpRYJNgkRiDgetb9ho+oJMLe1vMk52+aRt496q+A5ZLUateZXzZblx+taS3sssuxI91YzaTGm2ee6nAw8QP5XJECNn3J5q5NNBo/hu81cLsuJRjA6GT7uf61duIVVri5kT+GNSe4GelY3jK4huL2y0eZtkJQyNjsx4Ga36IJdTsPhNZvc/Di/SViyFZFkQtnll3KQK2IpTLpyXSnIito4wf8AabrUPwhhaPQdQjnXAlRSsYHBC/Ln8c1Z0yyYaHZ2anDTagycnqqtitEveMp7Jk3iK3WzRRNIcJZqTn1Iyap+Mtatbz4dzR6dKBM8axBFHChRyR7YFXPifDNBdahayHLLbYz2Py1yEVi3/CHSlX8tI7JgpI6ucDH60NvYajdI868PfbvFHimBZX3TRRhFbHZele2M8Wi6eJZlSa8hjxhhlVIHf1PtXnvgfS49NbZprNLdSrie8x8qf7Mf+NdfDvuNKWOaPLQSDzie+08n8altFJOxvaLbXH9m/atQlMt5LF5shb+EnsB2ArP+EEfmaVdahOSZDLIpJ9AcCtkSLMskwyUeP5MelMWKPwz4GaQsqgRs7D3Jz/WpvqPojxf4pW0q+MIJmJZWbg+nNbfg/UYtP8WWnnnalyVQAj+MHis/4i3OZLK4bqzgk/rS6eiarf2jowV45kkUj/ZNO+iFbU9Z+I6efps0XZhg8Vh+ANN8/QrhZm2tYXBGGHp0ra8a+a1qZsZDR9R9Kp6feQadp94tw3lxXnlyb89yuCP0qb6ja0INUWLWNdmur+OOR4QFjJHGMda86+JiLFrFrcRhQjxqvHtxXV2F4viTxxPY2krR2SqNxxjfjjAqh8Z9Jitb7T227YI4jkD/AGTQlaQdCHxleQ6l8PrOztoirRkBnx3ArBtJGNnBNJF5c0QADfStHQbiO80SFPlCyXIAUjrWv4o0+O20mIrGqbPkwO+a1d7EQtcueGdYW/Q2sxCzdVrgviVpkkWpm7VMjPb0qkjXVpcxXQvGg28qwNblnqC6vYyx3beY2cFs9fes7W1Ro9fdMrwlc/Zw1wGB3Da3sK29PIsdTkKfPGULAiuTfdomrSW7ANBJyCPSuq0iWC60q5KN+8iUlcdxW17o57W0M03H2ick8KWKg+9dLZXcOg6GWlx5smcCuStR/oluSDgz5zUniFpdQywb5I+KGNEdtatqGrF3bc0jbvpXotpbxafYr93GO3euO8O2z2tul7GPMIPP0rpf9Ivo/NSNiAOF96bkooajdlS8umLs672c/dUVnG9exD3M2VlxwrV33gjS1gD3uoQhnP3VI6Vr6joWmao3mTWcfHTisL8xpdReh4tazXuoXJubqQqnpVzz83S+Wpwv616HeeENOkUrHGYx/s1TTwbHCT5bMPrVaNiUmlocrZCS5uwzqRk8ZraP7+4EEh2RgYJrWh8PTRuAgHHtVXVdM1C3Rnjh8wj0ppXFfQ3NMl0q1gRPLDbfap7rWkbC2qquO1cla/bI7dnuImVj0Wsl/wC0RqcUib9u8bhjtQKx6DfagkNqLq4U7V6n0rJj8eQGcwWxycd637z7HfeH2tpGUMyfrXkUnh+8F67W/RGOCD1FWgO81DxFqQVZI04PXFY9xrWrTyBt3B7Vc0FZPs4hvFyRxzVPVNPmjvRJbv8AJnOPSpi31KcY7orXOsavDMoOcD9aRvFF1nZIW31orbSzxBpMZHFRz6CrxiReSfaquxcqNrQL2S8iUvcH6ZrXkljQeWW3Z71yunWs1oPkU8VpI0skgDNgUKRDj2LVzP5bCMNuFaehCVrSXb1HNUIbSOReGBb1q7oNw0FzJbk5BFa027mctiQqtxGc8OKrSfMhjkXLL3ps9w0GpbAM81dvkT5ZF6sOa1bJSMK7jT06021/cHO76VcuYDk7OTWXc7ozhm/A1nOPMi02i/rsa3ulRy7AzRnNYt9pcF3bjfHjI6rwa3tAZZont5uVYHFGkLHMZIQwJjcjBrkjeLaNXZq5xtpZ/wBllow29G6A0qRyNLuIIX2rtNZ062MGfK+b1xXOXsMlvDhRu9Kbs9wTa2MS5hZb5S33D3p9zaKqCTAcZzTy6yMIpztY9KdDdW9rdC3mbKN3PQVnbU357K5Q+3SQ3COSdmcEe1W9aUNfQOMfMAVNPvrSGRi0BDrnIFOk23FpBLMPmifB+lCdnYTV1cqwyzaXPIyttaQ55rpdK1q6jljDKDv/AJVRutMTUJoFDDbnqPSrt9aJY3kcpOFiGMH0raE2tGYuKaudBFfS7Thd27tiua8d2PnWMU0iY8pwT9DWrpGtW7TiHb1GRmrmvrb6jYtCOHK8/WujnUtDLla1OGk01YITdRH5SmSD1q5pdif3DXs0MbKyvFIG5HPQ0ao/naQY1kKTRfI/pxXLrdXGGVXyyfdxWVaCvdGlJtqx6vqXh+31R7dpZLeRGlXzNvvxmtb4q6fb6dp+m6fp1oFjEbGQj0rK+FWpDUrSSwaMSTMpB49qteLl1HVbq3V3WOWzXyXDNjdjv+IqHbkY4350YN/df2i/hfUWYM0cclrL7FQcfyqXXoEubGyjkdUScGMc+vasRbiSynktEVGi85pQe4IXkirOtyRy+DLC7Y4lhYshz3B4rJvmkn5F6xiy/fNDH9g0q4XKTI0WW/vAdKyfCLTaVrV54YuFd7ZgZ7Z8cKp6ip/Gkzm00DUWwhN2jH0GRU/j7S7650qHVNMleB0Zd7ocZTPIrFaSRs3ocx47s57fVbaO2YhnkAyDgMB0BqncxJpuuwwSttguB82RwretdB4ruI5PCMOqSIzKSBC+OSR0auV1t7vVF0W425W5kRFYf3icGt5e9a5jF2ubvxc8NW+kaP4e1izYtHqFsxkP+2rdfyNfRPwv8ULqXwE0+682MyW0TRXB/iUR8fqK4v8AaN8MyzeC7SGyj3R6HZxSSY7BvlP615H4E8cyaD8N/E3h522/alDwHvvI24/XNXF2MmuY6r4eO02n3+qPy13dySk+vPFUrG7MniPUr9smKNvL49hWl4baGz8E2gyFUQlmP0GaxNI82Pw5f3YZdxhkmYnr8w/+vUJamo7wDFJcWDXEjfuGldiM8nnNbtlGbi4KKwiHJ5PJql4B05k0iylckBlB9ua17td2u3C24AVTgY6dKwlHqyonH61JJDeWthu3LPIHc+y1yep2cmp+OFClijSeSP8AZAHJ/nXb63CH115m2pDCrBeOBnGP0zXMaXex2Hh251qbBleWT7O/cgnrXRD4hSPV/h9JAurT2MYBRLcxL3Gcf/WqfS5Yx4ntLTbuW3u3cjsAVzz+tZPwv8y30Sy1B0O+Z08wnuWOT+hrZklhs/F1xF5YDvbu5wO4G2tVpNGUneJmeL7ptUvdQun/ANXIDsXHQc0R6E958ONQt/JZpZLPchU8gkn/AAFQ3Oz7TtzuygdlPT6V0Xw0vomt9Uk1GRVtokyYlHCoFPT9alavUp6RPMvhjetd+HSsyHzbVjC2BjOK7fQY/wC0NOuZvI2I7FI/9oDjP55rlvDdvZ6fdXn9hyG90TUpTLbTBfmiYnlHHqK9BskjtPIsIwQiRDPsayet0axexkaZeQtcjS02l4LcuwHbnFYfxi1JprPTPD9sczXboDj+6Ota9posll48vtUDZguLTYQOzDP9K4PSb3+3vijLctl4bCMpGPQ9P8aI6iluY3xGtbieG1hUKT5ojTHftWh4N0q60/V7fT72PZcRQ739MHpWnrkUcmp2JkGUF4hI7da7fxHd6dd+I2htIovNtkUNKvoR92qvoT1GeKpp10MSwr5m2P5hntXPW2nXNzBotxqE2+3uFbbEBwvHymug1iUXXhmQRyAyoGUgelQ28kVxoVlHEQy2ccQUj2+9/M1JSucR4YuDpXxPNltIUlst2wTkV0Px+j/4lFnMpA3o4B/Ksn4grHoniKwvolVonk2O3pnoc1t+O1t7/wAO6Wt5vlRpWRgTggEdQarzJ6HmHhkzRafEUbBjdXGTx1r1bxLaPfaJGYlUtsDvj0ryrUbJ9MuZLWGR/syNlCf4lr1TwZcf2hoMSpN8xQqd3pWy1uZXtY8o1K03QSwueIycVR0O6ltn+xiME53A+tbvi2JrPVXjfGJQVyOmRWdoVhu1VZA24LGc5qF8Jq46jvFMUOo2EV1ahdy/eUdQao+HLh7TfuYru4INUbC4a21CcysdmThe2c1qT3VtdxbZY1jcjhh2oSaREmpM0LopHpRK4wGyuPeodOhkmjePO7dzis+2hvJl+xltyg5DeorpfDOk3SXAaRlx2ob0BLU6DwzYSPEkIXCY5GK2L+ZdHk8kKBuGcVFp17HpxDSKcg9KzfEV4uo6ktzuKoBjFZSd0aWs9C9b+JrhyYYrdmGeuK049Qu3VfmIJ7Vj6e6yRqttECM8nFbVnAsbCSZhx2ojoQy6j3kahmkPPrVhdUCKN3JrD1nXkZzFbxlyvYCs2/1NBb/Mpifbk7uK3jFbsykzqP7ejSfy/Lyc9RVyfUoFhDuvBrgdBuFugzLlmB5Na2om7+zZVWbA4AqSuU3oLrT7mZY/lLN2q5daPCq5WAHPpXF+FY7yHUTczW5JbpntXd2ussl4sM0JK+tGqCxQGixSKAWZD6Gmp4dTP7uQV2On32jXcvlPgP7it5PD+nzR742K9xiqTuJnmw8IysMq+KVfCEpPMm7FdD4pa+0NMqrSx+oFZGj67dzOX8pynuKLBzGNeeE9QWT9xIdnfiprbRbyCHBUtj2rsINfWQlPsrZ9SKgbxLaLPskhI9eKNRXON1NZ7WDzFtWdh/CBXP2F1f3l7J51m8CDpkV6zb32m3Dn5FwfUUTWemS/MhjzSGmecxyvbuRzz3q5YKVLzseetaHijTo4m8yIDb7VQ0tfOBhLdRiqUmNrqRXl1GJUuuCDwanjvvtRxGDgfpWpd6PBHbR5UN61ZOm2iQCSFAOOarnIsYUbGK4+fkHpUOs2H2mA7Bz1BFbR0/zombj5abDhQFxkj1q4yTCxxugy3UMrwyZDI2Kxpr+907WbmW3bKl+VrutVtY0lM0SjLdaw/wCzbe5dmkjwxPJrGSs2WnoXdC8Q2+r25t5GCSDqDS3dt5L78hkqrbeD42kNxZyurEc4NWTpGpQsLdpDKvvWLsi9TntY08XMokQlW7YFZWrWjPBiRSHUcH1rt5tLuo8K0Y+tJLorXCFZcHjikmVfQ860q6lhcK24pnFdNFArBgoO2UdD61ct/Dv2F2aSLdk5GRTrqN0wcbQvQVTSbuJNpWM/w3NNDeS2d0u0QuCpPcVoeLWS+sJpkZh5Y7Vk6jIz6psUgEIGOO9bdw0E+grIgAyMOtNJXB3SM/wtZC4gt7lnIZRxXRXBWKdHY4RuGx2rnIrg2enxG3A2hsfStG0uGuoX7kDIHvVqSUVIl3bsUdXWC31VQ4zHP1z0rO1zR7eHN1ZnMZXD47Vq+LLG51PRYbq2ifzo2AKqOag00RWOkm31WQCSRuEJ5xVzfukR0kTfC65bR/G9hmRhbzL+9ccAcetdd41lgXUrqOxuFnWRg6tnIHbGfyrkmubaNFNu2FP+zj8qsW8FxqMsMMMciK8ioWcYAB71lzaWNGtbjvFFqltDaycJIlk4dh6tzWZ4ftbq78GWSZS4zDKT36E1u+K13JeylSVWQog7bQMf0pPhS6to0FntAbybjAI45asYfEVP4TK+JwMXgvSCFIKTx9PpXR+H7qO80byJNzHYOPYisn4oQE+G9Og3KFSbfJ64HpVTwTqlnAtsk0oEkr+SoJ/EVnKL5Lmql71jQu7dLrR7jSTb4igBkjHsO1Ynh/Sn/wCFieFtCZt9g1ylwnHbqfyrrNdX7JepMq5i53Z6MDWl4MtbM3+l65dqd2mu4QAZIBBAB/HFa890mZuNro9d1bTx4l8P+OLXlIpbJ1RgegjUlR+Jr4P1ASIrx5ONwDfnX6E+HrT/AIp+/VZHT7WqRSbxx8w3NgfSvg/xtYpZ+IdSsVBCxXDquRzgMcVotjGO56VqckVr4OtYFbCmJEJz/e61U1q4RPCF5JDHsSWMRgd8EgVjwXUmpaJo1mrbmLqkgHYDjP5Ve8WwqumhI2cBWUBexA5oiro0ejOjgu1g0a2to+0a/wAq1PCpaa4e8nUFIVwAerMeP5Zrm7EPcRLK4+UAYx24r0/wVohFhbvKuBMDIwI9uP8APvXNzNvU1hHU848W2bYvoFjaJpdoTJ5GRjP5c1wt5Fa6hrKeHoz/AKNbRhEx/f710fiDV7qSwFwq5nn+4gOceg/DIrnfCNlHHrtkrMZ7mWYtNJ2Uj1rpgle5lK9j2jwtCLLSNPhkiyDIWCdOFGM1W8VXiW/j+wmjOY5YponPYnaCK00jZTbRHOYLItjvkmuM+Nb3DeGtF1C3by7nzUUsvXnK/wBaqT965EdmX7+XM6PHyyrtcUrW7Wvw417XkcRyW8bw7hyGVh0P51Uty5Dea2dxUE+2MVS8cXc1r4F17RI8pFLClwuOnykZH5UoNN6lzTSIPhn5tr4CsWOCJJS6jH+1Xdw3sVrpV1rV421V/lXG+CUYeENBt2yu+InjrWl8TnaPR9H8NQf67UbpEI77AeajuU90dXcIsgiuo2+V0PTuCK8k+Eeh6hPr2ragEKWvmOoc8biCele1R2ccentawEMIV2r7YFcpq3iLSvDemWGmW/l/arxvLEQ42kn5iaUOqHVezOD+Jcklp4ee4twVdZE+bHT3q34FlB0CK+PzzSIPMYnJY1B8TGUeD7tCclihB/Gpfhtn/hCBMQMpGSPfmqa0JRKYr0eFp9aWZhG2oOqD/Z6fzFUvCOo3bRXdhDEZY9xDY6gmuk0IR6l4GttPf5WkikkQ+r7iaxPAUZs9V1CPbh0fJz70pLXQqDutS98SIrPVPCkPkjbcxQglfR1qM3yax4Q0SQc5fZJ7MFxUviOKNReKQG34OPr3rn/DELWXhxbVp8OL18KO2RxSTuJxszmtZupJbm5iDeYqMUAx0x6V2HwwuhLF5C7lKA5HcV59qRktNUvrV2OAxKn61v8AgKe6W8V4ZlSTZkEjg1tHYyeu5J8SYpLa4gmKsy+fwxq34bslilurh8eU0OVPpxWh48We88O+fNEu+CQM+3piuJt9XuJLd7WCRgqrg1G6aRrF66mQojurl49uGDE/rUhikaZY1HJOKaoSKQSKCrNwTWhDDKtxEoxuZgQa2MXub+taaNFi09ot0jSx5k9qdBJcbVaFmBPbNbmpO08sC3KgmKMDBFW9KsoCS7qBn7orCb96xrBLluytZ2epTR/MynjvUsenpGpa6bcw7VuRCC1G1nAz6muW8U61GkoitPnPRiKUY3FctNrUNi3lwRAAVJDqrXwaQE7V7CsGK3jvEjAkKO33q6zRNLihtzGF4I5NaJWJl5Fa3vUu5kjs7bDg/OxFal5oS6lIsl38igDgHGRUQa0st0dsFLjk4rmtU8WX8t19lgG1BxupttkpHc2VhpOlxDaUXParM9wkMPmeV8nY15hNqN3cXEY3s2xgTXoWszlvDNnJCu5+ARUtMoZY63HcTtDDCSwODxWms8nmEPHt46mtHwJY6aXR5FUO/Xiuw8QeE0vNPZ7UAMF4wKaTFdHk48UWtreNF5OXU9RXQaP4+kRljU/Kexry/V7O703xDcW91GyuG4J7itDRrG4v7tSmVRTyaVncppWPboddt762CXgUhxxmqiQLaOzxIphPNczDbnbHCzn5e9atxc/Y7MQO5JkGOaqzWpmn0Oz0GXRr2HG2IPin6h4Z02eJpEjRj6ivFHl1LTNWkWK5ZVkORz0rRi8Z65YqUeXen1qo1Yh7Nnb3Gl29u3lxKOODWFqWnTibdDKyj0BrMh8bXKwmWaMNuNWrfxZaTIWmj2j1q3K5PLYhkjuORPIWT0rM8to5SY32kdOa0J/E2h875V+maLWbTdQG+2cbu2DWbiVF2GS3lw8QQyEt6VQvdWurW2cbjnHSrV/A6sskY+ZTyKwvEskpjEipnH3hTja2oSWpHZ+Kb4IA5wD60ll4nkku3R+xrIu40ngRYflk9KzbbdDencuSTiqSQj1DTZjexFpD24qs5SGUwS4GTwagsp/sdl5jcAL3qG4kF9HvX74GQaLKaBPlZbk1a40k+YsLSx98c1n3vjdpbgLFBg9TmqtrrIW4NnepgngE96p67oTMxvrDk45Wudqz941sn8Jei8RXupNvRgMHGKktNRuJUnTzSJEPFZPhfSp4901w3lqTnBNWry5hW/FvbqMkfMRSlJRWg4wb3LNnr011+5mf7pwaZq1866lDCFBjZck1gQiSPU3jXHJq9qzbrxC3BSOpTuU4pDL5Fa7a6j/iXFRRaksWnS20pO5jkH0q3Dbqmn+Yxzt5rEu4RPE/GCDke1JOzuaqKlGxs3LIugrIp4BGa19KjWDR0ui4wXH41zryKvhPdjOG6GtS8vobHStIdVyoxLIvrWsHo0c01Zo2Z9TkEU9v5wgymYwBjmvOILq8nec3F0zNE5GCea6zxlc291p8Wo2fCqwZvp3rktSh23D3MP8Aq5EDcetOLuh2Vy3KsjXFrsZjllxk8E5r3lmtpLpVVYx5GnqxCgfeAzxXhdu26ytZDyUUH8jXqulNMmp7SGYNbJ1HQEULYc7GHrjXDaMcqfm3EL3B21f8D2MTX+jiAbQti8jKOhY461o+NrG3sHh+cNHuKnHY4rnPD2uWuj67pthcxyyNNabVKfw/NWa0mN6wMT4u6nt1O30+PqkTMVHfJxXL+L/tGk6JpYVVWWOcTFsfNn0zXQeMIPM8fNfTMpiwI1jAJJVRuZs+g6VU8RW51M28k4zHLHIsY/2sZBq4tKAn8R6PEP7e8K+bGfnMO5T74qv4BuAwa1nOHkQORnv0P6iqHwbu3+xyWMhysbFVz6DrW54d0dj4i1RQQqW65D47FsgD865krXibSeike7+Htcj1LwUr/KJlDrKR/CwAUV8S/EpotS+IeqPFNHHHNdMPMc/KvOMmvepNabwql7JvJs5o8t6B9p2n86+btSim1DU5fJVnlclgqjJJNdEZXjoc8o8srGjomqmC0hvLJQ09o3kzqoyGU8B/yNdb4i+zyWlk1uzSmWMybu2MYrz7wNdNZXku7GGYKwboRnpXXHy7bXBbiVzaSxEQjOdjdSB7UJ8rsW/eVzpPh7ay6k1tZxuQ8jhGU84APP6V7/YwiAllx5SKFUAY4ryn9nvQ2k1PVNYuEIt4T5cZPTceW/pXqmoXAS13Sbl3HcfZe39KwlodFJHzL4qvLextrho1BuViHkAjgbjj+S034dm6uryO4uYzFGoOyJRhc+tZHjyUSajcQ7sPE0KOO69a7LwdGYZSIlyFQYz6V0xXKczd0eh2WqWC+IpbjUD/AKEsaq5/2QOaw/ibbWf9hi5s2E+kO32mzbuABkA/pXP/ABAvJLDwncMrESzHyox6lziuleFZ/glpaXEKs48uJw3X/PFEn7rJgtTB0/zP7LhaQbpDGC3ucVgfEOWT+w5JkkZVkiaM8dVI6GukldYVgVSQd4z9AOasSaQviKW20dIg7XLhVx6jn+VZU7s6aiSKXwpZb3StFZjiO3tyWz7HFPsb218T/GxJI3FxZaNbHaV+6ZDx/n6UvjfSY9P0tbTTbvybiOExSLA2NozyCe54zXKfAq5Og63ei9wftCn73qvQmqUkm7mLTeqPelazt7pLdXT7RPlipPXHavEPiV4faD4u6XdbWNretnB6Bl6j+VWtK8QXXiT4rQX0M5+y2UhUYPyt2NemeO9ITU00+8jAMtpcLKp9sYI/I0ndO5SV4nl/xSSNPCt7DtX5Vj25HP4VF4OBi+G48sciJmb9a1PijEp8O6mrKP8AUo345qloEmPhUdo2jyDz68Gqk/dFazZW0TVJNK0bTHk+YjBBA6Lnmrmfsfjm8RWAW4iEg9/85rlLi3vzpH2WOQ5jjzGpPVetb95cKb7Q785zLD5L/wC8BipQjYvoxcWszICXaM855yOa5W0Vo5vNPyo13E2T7giuysFMjEdi2D+PFcXqsM32CeOJW8yGdcD3V6LDb0MPx7p0w8TP5ETM00WQFHU03w60ls8C9JFG11PUV3l0olnOpXOxZI49uR245rgRbTW2qSTeYzJLJuZmHOK0pzvoZzXU7q9tXvbC+tmLASW+4A+orzPwfb+Ze3cD/fUEfjXqGkzNeLJIFwEtiuc9a838Iqya9cyEYDMw/Wl1Y0rWKN+jgOmP9WTmtfwzcRy3Nos2PvDJPYVn60pjv7iNTzvqPTvLdgrSFCOmK0Ww5JXPRdeubWTxFHbxyqsW0FiDUWo61bxzMtvJkp0rkruPyrhfKZ3OOrdazrqVxJgZyetQ9WFjfu9WkuZS01wT2wDU0Vu02wxLkHr61B4X0lJg80uWfbkDsK6PS7qx0yya4u8GRT8q+tWok8/Y1tM0i0tbNZ7lMSAZyay9Z8URwyfZLPknqfSoNR1q51DT5Jv9VGRhVFcdDl7kNjnNS9WCWh1NnerHb3MsjMZHHBrBRis27qSa1JpVt7YRSRcuOCRVaG2YjzsZA5AppDiaFhBthM02FzyPeu40e687R0jlTgdDXnkV1PPKFeNtinoK7qwmB0RpI0I2D0psUrGhZXUkeqL5EnCckZr07wz4yEkfkMm4rwa8d8MTJJcSyZOT1zXQeGbryNUbcPkLVLbYcqsdN8RPDcGvFdSiRVlQ5OPSsK3Sz02w2oqhgOTXpqQ29xYRtE2Q6815B48sL6z1v7OSUtj8zN7elWZl+1vrfc11I4WNOlaE9xZatpq3UbDKnjBrx7xVrzbxp9mT5YOCR3rf8Gam1vCltcN8uM0pvQaRL8Rr5rWKKWM4OcZrG0XXFljAuxnPGTWt8RLKTUrOH7MCfmyBXKWUUen5N5neP4AKzhBNF87R3FxpsNzapIkuB1xmsHXPtcYESIRGOpHeizmv7xkaz3ewPArpFsrhbbzL9kxjkVbutgTUtzzq+G4AKx3Z6d63PCc1zp91HISQhPzZNNFha3esSPbTKQvatIaReOQquAKpSIcTvXkS4t1njwcjmsHWI/LBk2ZU9RiregC5giFvcLwOhqfUgjt5QwwNHL1BPocSsMT3Zkjb95nhfanQ2Ky63GirwDuOamm0mSy1drgSZVjwPSta2TeTMqgOtDdloC3M3x/cta2sFtHwJDgkVT0a+YGOHJ+Udaj8VSyXrxxvGfkPWnaFprpKJ5mwvas+flRag5Ms3tq2oTlUiKuhzu9a0bSY6dbYnfd6k03UtUisUCwrucjGa5g6pcTXhjuV+XPT2pyftEUrQOn1eNtQ04tZzbG68VQsrQNFFKciWPh896pC9uLFhJF88XcVt29xDfQCaAhWbqKxV4XuW7StYwdVtW/t6No2IJXgetMdpGugkucg4xVnxKTa3FtdA8q2Disue5ZtS+0McIOaI6xQPc6QbG0uVQuCBk1hQ/Mw/wCebrW3AyeSuCCJIz0qh4bgW+iuFY7Vt84+tHLccZ2IZbeL+wJY23ffwAPrUXiKRUWCFkwEiAAqaEPNdpZLyGkDfkareNJRHqLQ8OdoAx2rSijOtuW7eaO70ZrRYyQyHHpXK/aJToU0fOYHKn6V1fh0xrpzd2WuclhjGq6jaMp2S7WAHvSXxNAldJk9hIZtO0pYyRI77CPxr2zUbiTT9UIdNoktkRfdlK/415RpWlk6vo9ouR++ynuc8V694nsidTtXmb5orqNWY9MNx/PFaJaEyZzfxTW9URyMxCPJ5m314xmuJ0zUHn8X2q7A4+WPf6KozgV6f8T7dm1owLIZIRbnC44XivI/BMsTX+pSzIwe2BbJ6DIx+fFZyXvM1jrBB4p1Rm1C5mRsmZmjx/dUtz+gqVGm/tDS4fN8xDubJ6DK4AFc8Qbhv9ay/uS3HJJY9DV2zvFivYWOAsGwRgHIIB+bJp292xDfvGx8PNQbR/EWmwTO5N1I6be2STXu3hGGS78QX+kRMizXkEciM2MDYSG/QivE/Dmn2b69b6pG8kotIJZCnUAk8c/U1654X1OG08b6Jd3D+WLhJLfjk5ZRj9azmrTTKveDXYXxvo63mk6hpTLh5IHi/wCBjJUj8a8N0a4j0vUZr2Mo8yQBEDDgSYAb8OtfRPitWs9RCpJ5u759zHkZPSvmLxZA2m+KdWsxuA852UdgpO4Y/OopppuJUmnFSMhZLeHV5hEnmCRA7+iSHk49q29JuNyPaXbbznzLeTup9K5fSn23L7h94EE+wr0j4OaSPEXjvT7Aqi20TfaJ5G6BF5wfqcD8a3kk4szi2mj6D8E6Y+i+C9M0plUXV1tlnwOpPJ/StLWm82UQbQyE889h/wDXP6VahxJf3N4x3LFEBGe2PX9D+dZU8ixLJe3MiJEp25Y4x68/U4rlZ1rQ8u+Nnw4m1nTG8TeF4xNc8G6gj5MmDnj1x2PfpWB8OpLi80o3M0bRSA7HVxg5Fb/wk8aWr6S+m3G+G7EplLFyRJGzEgj0+ldR4t0WCMtqmn7XWRg0qR9yfb3rtb1OJ7HlnxofZY2s0ZBjhvFytdfZ6gl14AtbXAx9qBT1IAOf51w/xVlSXwvDNuODeAsCO27vW74auI59IsoIVH7ndu9yT/hUVHaDLoK8kN8SymKyuJQf9TbOwI9SMCrPh/U7i3g0++tlK3LKABnHLJjP86xvH12bTw9qNwu0EskaA+zDP9avaLIs2jW0saPGY1V1Vufes6WiubVtWdB4n0tpNMSS4zhzuDZ5OfWvEPEuoPpMk9vbOVmclMg/dXoa+g7CW31XRU8xiWfcCobkrXz98VrFYdVS5XrMTnAwDj+tKCvMiTtE3fgzNGt7ArfeaUc+te72OrwahNrOkkhZbGQLgdcEZB/nXzh8JpmXxTYxj7plBIrurDWby1+O2pwxZMd0gikX6AYNazV2RF2RsfFKFJPCusyqw3rCowD6Gud0dtnwkIL5PkNjFdZ8UbaOLwfrDbsP5Ax2rkPCxWf4QTrwWWOQe/elNWQJpsxfFVxPpzaVqSg+WYkDAdCMf4Vs35juPC8V3b8i3nWZMehPNQ3FumseB7QN96NAAT24xUXhsSLp1zpVwAjFGURE8g4pNaXQX1OutJALXzkZfX+tUmtX/tW6uYyrxzEMo9Djn9aqeFWa50mNerH5X+o4q7rWoRaLZSSMQX2kKPfsKiUtbIo4/wCImpyQ2raZZt8wAedh1A9KzNF1NZNNSOfG5xjcRUCH7Xp9y9wT9pnlzIx9KS3sLcyW9msmdz8kfwitYJJGb1Z3/hB1XS7xhg8fpivP9EZY9czkkNKcj8a7PwgHt7DVIS2Y4ztB/A1w2hN5msSlWBAYn9aUN2N9Cx4oRE1GZguCSKzNPUB93GVbIrofFBhuLpGTHzJz9awxE0ce/bgqecelaRdkVNXZ1XiCSMw2riJQXiGCK5ueREfdtByau383n6FFMn3oG/SqFvi7ni2r87MMj1otrci6PUPDNjHHokczKAzrkn2rhNdP2jVZVU/u0bgdq9P8qO28KszNgpDwPwryIStIx2n5iTmquStzSeRjp3lqMDNVdMj8y9iRuMuP51dmULYdeQtZ2kPJ9rR1U7g3FKA5tnc+MbW2+06dGNqjb81R3ttbJaoIZFBHb1rG8U3N41xE9x8rYAC+gras0im0+LEZ8wiqluQr2NfQYLKaNRBGjSn7/FbMsIhieBdoyvIFcikl3oYMkcRbzOhrV0C/kvLgC4Vld+uaUgI/DtuZJ5hEMHeQa6mGOCxi3ORuPU1BZ2UdgJWXALnNYPiO6kiQqZDz0rPYrVnpXhjVWvHWGGUEIema2viT4bOr+FZLiEYnRcjHWvGPh7r8en66kckp+Y9Ca+k9Lvra908RkqUdelUiXufI1ppoa5k+0RbZIyQc+tWUAknWKLIbcAa7/wCLGhnRNTe7t4j5MxycCuU01rZponaMI5YfjUtXdy+ZWOmvbRk0y2fAyAM1i6hBpME32i4RXdvWux8QrH/YCchTtrzLVZFkxCsm4inFWehFy+NVjSTbaxhfTAqa9uGjspJry43ZU4XNclcah5J8qJMMO5rP1Sa6a0aS4mYgjgE1qIr6PeTrq00luGwW6jpXc6NrzGQLOpB9a4PwrNMZWjjUE11lgzm42zQhSvPSocUy1Jo64anJIwRHFV7q+a3YSBt+44x6Gua+1Mt45j3Kelamj291KCZkOwnIz609UidGb10puLNF/wCWh6UWai3hKtzJjpTrNSFy5wydj6VU8R+etoLmz5cdRWbNFZ6sfNY290wj8xVkbtUEug3gVY/OZUX9a5yxvp5r77SzndGPWu38NeIBeA29xHkdAaHDTUSnrocXrourCQi4TdBnhvSoreGPUE3QkF1rtfH1in9hXEgj+Uqce1ef+B5JodNnuhGzqDjPpTinYmRe/eAtHKAMcAVDpl1Jb3R28Lnlalur9Z7dZJIyGB7VXSGOaZJEfg9QKiUS4y0NrxBaPf6eDGvz8ECsWSGGKOO3kXMvWX29q6+DcojiVC7YwABXQ+FPhHeeKL8XrX6WiqC8iEdcdqzp72Lm1ueY6T9qn1ALHGywg4GfStCxtLu0W/EbKBySvrW1qi2+jeJJ9Ll2iSJ9qkD73vWTq17HbtcLtPmOwwR6VotCXqY0F7JYyx3Tp+9jzXM6vcT3mpmaLJLNk5Ndf4hgj+wRXXQsMGuHmLlVkQkMDj606TCqtjuvDQLWyqWXkHeetM1eW3s3luEhTzvKx5h60z4bRqsksFwfvLuGTU3xAt47a1Z2/jGFIpTVpIKeqN34c28l14n8NPN++b7SXx6jGa7fxJeTaprt/pkI2SrdZBB4UgEgfyrlvhI//FVaW4GGt4i6g9Pu1teDrqaS41TVHiWSSe7mkU9do+6KuF2iZqzNi+ujqlva31wqq1zHuZQOnHI/PNeRTNHaLr1x5IiEjMEyPvHO0V6I1ysF/LaysYktd5G4Y4Y5H5HIrh/Fdtbi20wOTtkugzP6gHJz+dYvWRtHSJyelpeQ3LXEccZRXG8sRxgcAjrioJ41/tFrW1VmWfkMBxu74qrcMdQ1XU54lJNxOViUf3Af5dK7Twppf+jxX1wHWSBSscZH8ZHJ9hXRFamEmbfhixm0bRZjIVLXLrEu7+6o3MfzzW3cLdafc+G7ybiWO+ik5HG114/mKxlhuNc16PTbJjIltFHaRns88zfN+Siu6+MWm3UVvJFLGsctvbxNFs6Dy+Mj8qzqrX0Kg+ncs+JtW/tD4hapaqcRLFHGgPZkHOPzrxP4u26R+NZtjKGNujNz1OMVF4A8WXlx4uDXEjSyzys00jHoDxUnxkAXxxOq8gQx8+vGamXxlJvkscNZqWujyB8rZ/I19CfsvaG0XhiXWJYszX5MaMR0hQ/MfxPFeBeGLSfUvEFtYwDMk7GNR6E9/wAK+zfBGmW+i+FrO2ijZEREt4D0yo4H5klvxqJuysXBX1L925jtBEuVErE5HcegP5fnXlH7S2vHR/BFtpsMmLi+nVQQeQifMx/Pb+deqTANeIqsQqnaAecY5P8A7L+VfMH7SurPrnxKGmW5Hl6fAIgCeN5+Zv6D8KVOF5Gs52iY3gMs0tjPC5bbE6zf7ODx/OvdPB3iKVNMii1SMNC3yhyRnGcAGvni3i1LwP4mew1OM+U33iPuyJ2Za9Vt5xN4Uvtkiyw+WHhdemcjjNdKRyNs1/jJ4QXV9EebTplCSOHTGMFh/C3oT61zvgsNDoMU0kBglwd6nqCOOfyqz4e8Riz0iCHXZnFo52b8/dOcD61Pd4XR55YyTvzsP+8cD+dY1lZWN8NrJs5H4oM3/CLWkPObi4DH9TXZafa+XHbwlcQJbRsW98DiuG+Kz7brQrVSW/eMSPyFd/4pu5NCl0/zE3R3YWM+g9P5GnDRCqu8hugJHa3F5CGK/Puhz7+lcN8Z9EmuBb3VmhlUNyF7ZGT+FdzFBdaprDrY7IpVj8zYTgcen51qap4Jg13w1LA80UcvMchIJIb1B9M8j0rN+7K417yseIfCmMw+NrFHwfm7c9vauxsAv/C2b/UT3vkhXI7VwnhKaTw944gjuv3EltdGGUPzt5xXoMUkf/CSpKiCVrrU1KEHvnrW0nqZpaHbfEW1jvvDWqW8bDfLEEXPYk1538OY5l8E6zpdxHsntpXR1PUHBr1PxLEsFjdSTqMZjG315FY+uaKujeLr1o122uqwBwT03qP6j+VEh2RxfhHE3hmKAYBaMj8RTZ7eaW/ttQijH2hGEc4HcetN8GloLMw9orqSNvbBrobG0it55nLAGRi2M9qG7Ihq7HWkFvp1o/kqqhyXYnsTXIalu8Qx3d8uTFYkNEO0mD8xqfxxqjhhpOnsTNOQGOfuj/69aXhCForQafLCFjCtGcnrmsox05jRvocfqiQtOzQqVSZdy4HfuKy7RJIbjeykMHB46EVstA9rNPDNIweB2ROMjI/+tVq5htprGKaMFXZRtIHBPetrmaRu6csMWhahcRJguGLfXbXmHhHDX9w5bACk/rXpVms0fg68kmVlLB8AntivN/BqJJeywHO6VcKKmnuxy0sdDf6Xd3McUsMe9WU4weaoW1jfQ20gvYZEbtuXtXT2ek3VxLFapdPbGHkHOPwrN8VXms2Mvl3hDWw4DAVorEttMy9Htpm+0WksbeW6nYccZqLR18jWIiY2Ajb5uKv2WozNagW82DnI4qldX9214qthdx5471ehNn0PT7xlvNGmCSL/AKs7RnrxXltrGtuT9oba+44FatvdXEcUsfmOxI9elYZXdP5j5Jz3qLopJmrOzTDjKgL0rQ8Oqv8AatuJI/kB5OKphVlmSJTglRXUaRbQ4jjxhgN27FOLtYUluzO1+NtW8VusXEUeBXSWsSwRpGqjOMViyNDZ3kksRDMW5qSXVDG0ZByznoe1Nu7JtodDqFrJNp6so3YNaWi28PlI0ihHXpkVL4dxJD++wV64qfWFRuLcbSB2pANvZo1UlmGc8VwHxFuvKC+WSWHJxWlrF3LAR5knJ+6DWNrQ+0Ijy/xdc1Et0aQWhzcEksjRXUDESAjOK9w8B+K7mPTYobiT96BxmvMtJ0mFX8yLJB7V0miaLdtfLMzMiL0ArRJy0RlNqO57RqMFp4l8PushVpguR9a+fbm1vrXxh9klU4ik4x0xXqttJf26bbdivHNZdzoctxfG8kGZD1NaRpSMXXiMvo7i/wBJlcqdkac4ryQ3RadmXI2seteyTxX8GnzWsPAkGDXmeo+H7uxRyYfMy2c0ODSCNWLZmSxLfDzgNrKOmOtYurC5lgaMxEY9q0mvRbSbRlSOoNW5dQtry3ZNoEmOtZ3ZurGJ4K/c329lPvkV1t/MizAsyoD6Vy2nrePcmFISDnggV6L4V8P2V3LGmouHlxkDNJtXHqzN05IpnUpCW56kV3/h7SzsE1wuBjgYqhY6P5etmKNQsCdB611d3NHa2pZiFAGBWTcr6lXjbQ5TX4Y2uWjt3AYdQKqxSKItsi/UGrUdtE16boSFvMPzZPSq+swEAmFSfTHetVGyJ5jj9fsmsrh5YOIpD2qXRbhwsaqNuDnI710Edut9YNaXCgPjj2rnLJJ7O/NtPGQFb5T61jUcktDaCi2djHeW+u2MmntJ8wG1hXOnS7zw/ZXNraoJonJJUjkVDpoFtrE00JO9z0rrUZtRi84OpZBhxThK6JnGzPPtPuYZVlSWPa6joRUFpGwdnTIXNX/EUdlLLJNaMgmjPzKveq7XCXMFrFCu2QsAwrTmujJqx1OnztHFDdIcuhzz3r2bwBrH9oaY11asY3dNrKPUV44Y0hhEIIJA5rtfhbdfYbKQgkrkkisY6SsaTV4pnL/FLTo/tn9skbZ0m2tjvzXMX8EbsXkX5nIxXbePT9q0S6fHMk42KfrXH6g5hEEbYLEgACtGiU2jP8Xoy6EnUAdK5C0hzaZbr1rrvGE7SaftwcIOlYbWoa0Rs9ucUU7FVNkbfgaz86V3V/4CCfSrHxFtTJ4ch2Hc6uvT61meCXuINKv5I8h1b5d1dBqb+f4dheWLLAAkDvilW6BRepY8IrfW6XepQoxMFt5eV7Fhiu88AaOP+EUspFeR49xlmkUcMF9/c1yvhK3kh8DtG0zLNq1zsHYhOlesaJbwab4WXTrRwtpp1tmVj39a0joiJO7PKfFkfmXt1NLlVkPz5PQ9RXK6vfQ3HijTLGd18mK1ebyzxuOPlH1Nd/qcYmtjcMpJuyGYeoPOPyryOO4tb74gTRrbKJYHK28isTwB0I6fQ1z09ZXOiekSfwrpscniCaC3QiZz88g6KDztHoPU966nXZ4be7i0VGIa4+Xcg+6gGTk+pP6VLPHaWNhPeRYguxGWZwPmJ7D6cVg6OjzQo+sXUMsiyfaZZI5NxVB2yOFHbHvXRJ8sTBJtnpnwW0SNfGdpbxqHFqr3s+R/GwwgP4V2/wAT1N5dQ2ky4mWEpKPUk8V598NPEVml7qVxaWr3zz3AVg8rRjPYADqABxWx4tu/EF9rh1CaxSO4CAFWk+YKORkYweKwk/dLirzPmXwyzWfjPyzjid4z27mul+JFw1x4nuZCSSIY1z9EFYFnpuqL4wEogjkdrhpP3cgYEE5zx25rR1q6N1rl2XQS75DGEGeo4AFOW6J1O4/Zi8HzeIfGBv2BWC2BXfjjJHzfpx/wKvovWNVhu/HS6TZFTZaHbtNcsPumZhtRfwXcfyrn/BVlD8Hvgo+pXkKDUZoWYRt94yEZA+gzzWD8ChdzeAn1rVJDJe65eSTM7feZQxyfpw35iol3OiHY7Ke/g03TLy9umP8Ao0LTSZPPQs3P5ivkCKaW/wBS1HXbk+ZLLO0kmeoDnPH48V9BftE62dL+HklnDIVuNRlEIx3Tq36DH4187eHrqSxuEuZELQMCkqgZzxkfqBTg2tUOST0Z9BeM/Cln400ki7VbW5RflIxugk9f909xXjmjalqHhGXU/DGtxtsB28HhTn7yn+6a9d8KeJLX+3otJmbfeQwAx7jlZFbgxk/3scj8vSp/it4V0zXtEgd8IX+S31BjzE2OFcAcgnj/AOuOd7p7HPynj/iuY3MPh20gYtDPcE8dDhuK9GvY1WytrbBy0yj8FGa8k0DTtWs/Hdh4e1aN4nsZ2kCEZA4zkHuDwc17DelmvLNAPlRXkP6Af1rCtrNHTh1aDOI8WaXPqvjrRbWEgugDlT/vE/0r074uaT/adtoltA3lSxOruxXgAE8fWvPtWW7h+I2kaha5UCeO3duwyoOD+DGvWvG+pJpWlNfSWn2lo04BOCozjA9snmqitjGo3zaGH4cKW+tROyk8mEORjI9a6DSZvI1u4tpDlJML0xk44rhPCMOsRtqEd9886ym4hIHDIxzwfTJrsLd0m1KO4TJYRq+WPAIqai971LpvQ8g/aJ8MvYa1F4jt4tqTYjudo6OB8r/iBj6j3rK+H3iCP+0NDjuMNJ9sEXX1HB/M171468PLrmizQ3LD7NdQ7QuMlT1BH48ivl610260LxzY2V4PLkt79FYn7pww+YexHNKjLmVn0FUjZ3R9DfEuQweDtSkaRZJok3B1H8Q6VImox+NvhpZ6nZsPtcKbiAeVdeoP+e9WfiHbxjwbqfmKGYx9e2K8v+FWqf8ACNeJb7QJjK1tNl9oGdvGQfoRxWr6kxG+GI3Otavb7dqmdZ144BYcitvxHqNrpOmGaTa0wGEGOSfSrV1LZwy3Fxbx7Udy5Cr87muI01m8Va758imK2tXIVWPLDPcfWsleQPQltdLml0+XULgYnuGEm49QB0xW7p0qpMgGSSASfUiul1TTLf8As9Rb7i5Xkfw/hXDW0jQ3Mltzvhk6AdRWrja6IUr6jPGFqtvrLsrHy7lPOXPZhwayrGeW4tkEI/c/NtHo3eur8WQC60G2vo0DSW78j/ZPBrkvD8y2l49t963ebeD/AHaIPQctDrChm8A5b7zxPn6815h4etbmxkh1aNRIqsfl7/lXrnjBV07wTK0HAEJK/j/+uvJfDOouIP7OuACjt8pPBX3BqYXV2hy13O4TUtOvYFZZ3WcnkAYIrJ8Q3MlyFt5/njQcZ71VgYRK+/ZeBThWXh1+tObyLly7XDoR/C4rVNGbRgtut9zRZQL29qu2zLqUIliwJYxz71ZS0+0SNE23dgj61R/su/tbhTp6FizYZB1qmJOzLVvcOsUu5cP0xWhoug6jqzDy7KRlz9/bgV6R4G8GWttpsep65bq1zIMrGeQKteK/GOm+G7No4I0afHyQoOlJRVrsbk+hl6b4HhglhZv3txtxgngVJ4l8JeJpljOkw2y7VOSZACa8yuPEnirWdQ+1JeTWwZvlVDgAVsWuu6zZxFJtSuJH7EvT06BqzP1rStf8NyLNr0DRxyNhW3ZBNMWRb24t1t3YsWHHpUmvaxe65HFbahcyTJGcqG9a6fwlpMAjjuPJAYDg1EnYErnV6WrRWKKM7woqzfN9jsTLL95ql0m3Lyjdwo61V8cujWrENtSMdPWlHuEuxwvii7juL6BVPIPSpLrT7i8kgijB28ZrnvO+06vEoyRnOa9X8M6flUdl5rSNJzkjOdVU4Mf4d8PrHEu5cmuvsNLVQBtxVjTLUADit+0tsAcV6cKSSPJnVcnqZ0GmqAOKn/s9cfdrbht/9mrS2o9K05UZcxys2mhh90Vj6losciEMgP4V372oweBVSezVlztBpOmgU7HgHjfwMlyjywLslHQjvXn+l2H2W8aG9+RkPfvX0/rGmqyEbfrXjfxR8MySWr3NspWVPm471x1qVtjuw9foznX1S1gby4lXB4zipvC7XC+JorprhmjJxjPSuJsmnuFMTIQy8FvQ10PguG5bVUhEhIU5P0rk5VE73Js9w1KJxHHdWqnoMnFct4k1tXlFurfdHNd/4VnW80k2bx5K968p+Kti+lagXiUhJDyfehJXuS30K82uT8xxsqr7Vv6Dfre6fxy6HmvMLK4uGm2oOO5NdR4T1e30/URBM+RKcH0qmCOp1G3lj2XUGQf4hVOXyb2EylQXTqO9dXP5MluvlqCMZrm7ywlgne7tVJT+NaiSNYSucgLq4+3SLbKB/eY9hT7TUZoGcLMfm+96Grmo2BaU3FtkI5/eCs7VII4ERVQgeo71ny3RXM09SG523NyAqLCDySvetaCytbWWOfHCjJNYDyNjaqnA6VPNqE09qlkpwzcE+1NbEyjrobNhrMd9qk8cSHywPvetd54Yjkj0p5o32L0JFcBBYxWVxapHj5k+b3rq4NYNtolxGBiOJS7Gsk71LlyXLGxl/EfVo4rMQwTbmidXfBrnrd5NU1u08s/Iq7mJ7msPVGmm0S9v7hWVrhiy59M8Vp/DiYCE3crbiseF9q2W+pD0RY8XSCG2ljA+YsAKzb+CS00+NoyGeTA69zVnW5DdajFBIPlaTcfpVW6mF7qnlQZWC2PHPVqdNLcKu6RZXzLCQR/L5UigsF9fSuj0S6FzoZmZABGzDH06VzVxuTZhh5x+YZ710Wh2TSeHJ4pdkLyyjaRxkHk0qi5tBQdtTX8IR3Goa7HHbyubWFvLiVjkF/4mFdN4r1SSz8JS2dm+6XVLoW0eDyyg4J/LNZ/hyKXSvD0s1lFFI5xbwknDbjwTWY5W+8dWVismbTRodueoMuPmNOo+VWQQV3c0PEdybSyRFQho49qIv948DJrm9C0uHTr8ldNs4ZHI/exqZJCepO5icV1F1GuoXcsp3uqHCbB3Hes7xQ1pp+iSxyXMln9o4DJzKQR820dMnpnoKVGCUbsdSbcrI4e4F1f69eTvq10+nWu4PMNrw9fubT1PbAzV29ks9Mtv7PsVhjuLzbgmMksvXDY4AIrGg1UXd2ujWVnFFaFfIt4FUnyy3Bcn+Jj3JrYMCSaw8lp+9tLNBapJnJdlHzN+dKSKiyDSlm0TUYdR02RlnDFZwoyVUnGQK9S1rxJDHYX0t8s1vcQ28jAzKQZG24HPeuV8FWi6jdNA8e5ZJwzOOqeoz9BmtT4tDUtP8FXtjNdWt3BdOkEE0/ySo2c7T2bIBGeDWVS7aRcLas8L+HsskvimCGaQFNxID84PbHoa9X+BHgdvFHxMGoNHHLp9rILkFvuvJk4X6DBJ+grh/C/h67PiXV9Xsrbamm2xuVRhkZZcAD3yTivYLy4f4X/Bi0vNFlSTW9dtJLclSN0ZdhvlHpt5Xn1q205WJjF21OW/aO+Is3irxu/hXQ5N+mWb/Y4Spz5spbDvnvzwPoa9t0fT49I0Ww0SJQI9PtY7UFerNgFufwH5mvmn4HaFb3vj60vL2ZJorJjcyKnzD5RnlunXHTNfTVxex2umm7u3WOMK91LnjaCM/oKib6GsF1Pnn9pTW21DxlbaTGS0djCAQP77cn9NtQ+AtLv5dLENnptnNIG86SW7lAjUEYGR1+lcJ4j1p9T1nUNWmuIy95MW2KfmUE8fhivafh/Fb6Z4TF0lvKkdxKJJdw3Nt24UfnzVSjawua9zmfD2h/8AFJvql/5o1K/HnBxkNGv8JBHTnmvRfBusTXllbxalNuuPKBuU/hlPeQDsemfzrjvhv470fV/DaaHqEgtb6OIRJvxtcYxgH8qsySLZvbNE+LiNh8+eODXQ4LSxzqdtGdZ4w8NLqmo2+p2k8bXNurfZLlotpkGOY2PcY/x9RXNW919q1yaPy2hmt4FSWBusbZJOfUe/eux0vV01DTbqK1RI3WdfNUjPkvnhhjnaQevboazfFnh+4u7431my2+rRoQjjhLqMHlG9Pb0PsaznT5tVub06vLo9jzd5mvvGmq2vmFfLljljHfdGAP5GvWvEzQ6x4dhWFiBdWDMp6nJGa8U8NRT3HxG1EXUclrNH50jRPwykdF+vSvWNFi8q5tNNkkKLFNJboGPRGTeg/I1kt0iZsr+F/EtprWmwSKkS3MK+XOOmCODx2zitZT5MBvmjLhJAsio2PlIrybwbYx2/xM1PRbjzI3junGQeCoyf8K9k0eEyXE9gy43xAhiOqjkH69vwrRoI9x/i28l07wX/AGgu+RNOlV51PUwsQGPHXG7P/Aa8t+LOi2uq6O+rR4F5bKsiOv8Ay0T+vBGDXso0yO/0i802RGC6paPHzyMlSOPTmvKvhtYaxeeGJNN1jS5Q1mCsckmNssBJGPqp4+hHpWCVm2at30JPC3iRvEfw5ubVm8zU7SMRmMtguOgNVz/Y+hW02qXJjSdlCSyN95wP4RXEXeoXXgrxJqVs0amOQ7kQDblf4T/Q1reE7NPGmnXF9qTebI+6NYx92A9iB69Oa0epk9DS0myuvFGiXuoRXL2McgYWqx8Nj+8T2ql8O2tY7KXTWtxBfW7lZ/Vj/ezWz4Hle00+e3mbZPYymGWPt9foetVPGFimn6zb+ILb5LeYhLkr0AP3X/oaXw6Iq10dLbXEjK0ZYDghST1rl7vyrXW181RmZcbhW08Bu7XYJCsmOHXsexFctrjTrMsNwpM8Hzc/xj1FbKadjLkauW7q4kJ/sxdwV2OSB/DXJaZGwuiduGju9n1Umuktr+Ea/aybiUli4z0Gag0ixH/CWxhlUxzXRIHuOal6NlLVI3/iu5h8HSxk9lX+VebeLdMWx0rT9St1ISSJVkI7NjrXonxo3NoBhHLM64rmLVU17wVJZ4ImSPAHoy1EXpcct7HPaDGn9mmRW3SOeTWjY25aRkYA8cmuX8OXclvO9u5Iweh7GuocPJJBFASZJOuK6EYvVCLBK1xthDeah7V6V4H0WF7pLq6CgKoZyemfSsnw7pSWm5rhhLMw59hU+r+KrDRdOljDb5V42IM8+9JyEka3xI8V/YbSSGxIe62fukHYeteO+EJl1rxEy63cHkktvPf0rdmMl6P7UMyyNKMkD+EelY2p6OZV+2Wo/fA5IXgmqtoB2N7pUH21IrPaEJ+UjpWVrehagt55cilA3RuxrM8NeJp472KyvVMYVhgtwRXsd01nf6MjKyOxXgg9DUJMq55Vb6OVljjkcF9w6V6JpEKxRJGuMKAKzLHw61rd+ddSFi/3PYVsx2ixPgTjdjgVnK73KVuhqSXC2sI2dW4ri/iDev8AZFij/jPJrRluZWvhbs2dvvVLX/JlgbzlBweDTTJRzHhu0V7+PcvOeK9n0GHbEnHavJNEIGsRYBCg17DobK0K8+ld+GODF3TOp06MbRW5ax8CsjTcbRW9aBeK70jzmy5bx8DirqQ5HSmWi5xW5p9p5pCgVViTIa3G3pxVa4twqYA4ro72zMJ27cVnTxYHPNVZEs5PUYflJxXC+KLISROGXIINepXCRklXXOelcX4pt1jDKAMdqyqRVjSErM8GHgu5u7m7FgcEEttx1q94G0Oaxlmmuo9jr8uCK7Hw/fJp3ijbIPkkGDXU65ZWl5BJNEojyOqjrXj1NJNHtUneKZyWja6trq620ThQT8xrb8d6PDrGiNwGcrlT715rqenX9lrnnqpKZ616Z4Muv7TsBbTN86jualMt9zxM6X9lMkcnDA4IFV1s/wB5uRfmByD3r0j4keHXsS+pW6llHLKK8zfUnaTaiEZo1ZSasek+Gr+SazjjblkGCat3Us1pMLg4MLcMtcT4QuriLUQjPlH6ivSrqza70wquNwHApyehK0ZganbwiP7VandBIPmUdq5DUL+G1drW4Uup5Q1o22oz2GqS2F2P3D8DPQVj+K7RYyLhfmUHg+1Qro1dpCWYhmlXC4HbinXGjPNe+bCQrdhRps1vNApRgu0ZJqTSL6bzJnwWAJC1E7pDpvUrxvcR61BHMxfZkEVo6xeyRyQaWMLFdMPMPqB2p/hjS7i/vbvUJkIjjQ4OOprnvHLXC6vpcdrkyFjURTUkVNqSZc8fTRNp7QRqFjRQOKPCkCW3h2Da3Mh3tn0rL1+4gntxYLIWu5GAYegq2wNvp8cS/ewEUVo3oKK1K2o3bRXM1yuGZV2oP9o1JoltHHYyNMrmdxkBerGoNPtprvUTwHgjOW92/wDrVs6lJHawoLVzJPuAQRjvmtYKysZTd3co+GreXUbyWS6V02uECse39K7ZoRaWEUNsoLEMVz0BzjNI1jboRL5DC5uADIsfOXPWt+302KWYxyFFjSPGCckEDoaqMbsluyMuG8j0/S59VnlLLYx/IAOGlP3R7nvUXhCCaDQ7jUpFZZrlsnd3Ynk1l+KZBd6nZeG7Vcw20nnXQ7Fz0B+ldzZWlvKUs5WKW9tCZH574+Ufn/KsZ++/U1iuVFdJv7O09opJEiY/MzAjn2FeXahqBvtavrm5YzRN+72ZyAB6fSt3xTfI2nxrFJJPNKCIh2FWPhh4aaS+bULyL/RbJBtBGfMlbp9cda25kkZpXZT0LR5ND0V7zUIkF7cygQRcb03Dgk+oXJwOlaMdutvZxQwxQxQOu8KvUj1qHxct5rni6DTLHP2e0k8qWU9N55c/lxWjqKxR65LZAgrBAkajHPA5NYNtvU1SsdV8I9ORdGvtSRgkZuNvk9SxAODk9P8A69cz+0FbHUdPstMPBUPclQeSRwP5mup+D7t/wi92z4ESXTBTnPTqa8s+MOr3l38R4rXSpiZm8qyReoOTk5/Fv0rNe9U9C9oHX/BbQtWufB9leRSxreTN88NyQIpoo2+Uux5A4zurhvjBqy+LdS1jVtPgFpp8CRpawROHUqmA7E+pb5uPWvVPiXfWvhb4R/YbdiL7U1+wWgGBthUDzn/Hp/wKvnrwhqMVv4vhtbrm0uVNu4zwC3Ct+BxVQW7CTtaJ6x+zlpem2ts8l9N5d5qYSOIP08vJZtp9eB+ddn+0drw0nwNeRxshe8ZbVCDzg8t+GBj8as+GdFOl+GbaDUtLju9Mii3s0SYkhd+hAzyMDqORmvEf2gdYVtQt9Btb6W7s7aNZELnO0t/DnvgYqUuaRp8MTz7w1ptxrniCz0u3yZbqYJ9ATyfwGTX0t45vodB8M22nxsg2qiDOAMLjGfwryb4G6adK1ZfEmrwyW9uUMdpIy8Fm4LfTGefeu8+KrW7XFot7cZDBnEAPzKOMMw/z2rV+9NIxWkWybxJ8O/C/i+0XVvDVxb2tzcH5Lm24gkf+6y/wN/snHsTXD37eIPCO3TPE2nSCFMol0gJRvTn/ABwaX4fS3/h7xt4hFlORaKfLETHMcpdvkBXoeM17sJrO+tG0+8to7hZIx+5lG7K+ik/eH+yefShOUNegvdloeceAtSV9Xur6wmSSE4+Zf4wVG5TXpNk1tfaWWV98QJjSQffjkHBDc/r3H41z0Hguw0Nprjw5GPssr73twThSeCBnlf8AdP51n6DqVxo4nFxG8TLu+0wsNpK5ZuM/oRUxqe+30NnBOCXVC/EDwkdcimvdPWO116CHbCytgXCjHyk+voT06Gsbw9qUt1438NxzK0cksYW4Rzg+YgYYI7MMkEewr0bQbix8QaHaatpt6ssE/wA8MgPT1Rx2IPBH/wBY1x/xQ8M3N1NZ+IvDcLjXLGbdNHGwzJtGc4PVhjg9xxWzgr3RgnpZlDVNM+y/tAWrLGWTVLcMhXu20qT/AOO10954s0m0+IunaHaCOeOAm3lvPM4kkb+BR6A15L4m8aXHit7K4kiS1ltIzCnlAiWSQ/eyeoGe31rm9ca90fVbOT50mgKSqGP8QOenb8amUb3NKa01PrTTx5d1KJJX2wzAoP7iE84/Emvnjxq0/gn4watcQTKnl3Yuog8m1JI5Rllx0I5YV7n4W1hNUnifjZqFgJEY88gZx+HNeT/tT6bE11omuCMKtxA9vMQMASI2f6t+Vc8HrYpuwfGjQYtd0Sy8QaZDn5BLhvlLRMMlT7jr+dee/CXXJvD3iprC8zHDcDayOON38Jr2H4b3sXiD4fW1hNtleGAxevTjH5V5N8TPDN9pyR6ikZaOFtomQcqOwb/Gqjp7rJlr7x6PqkSW2vDVkAjtr6IRXS9t/wDAx/UZ+lY3hS8899R8K6sodI2Zbct0eM9vwzU3gPVLbxL4a+z3fzSeWY5kz196zWhjh8Qtpd3KIL0or2lwx++y8D8xjP41Vr6CjLlNnwsJraW50O6lIuLXm3dv+WkXb8ulT61pseqWm0/u7qJvkfurf1FVb9ri/tYtRtU2arYMdy+p/iQ+xHT8K2dKu4dUs49QtTksuJEPUHuD7isne5q1c4PU9KmgtBeRoEw3lzxkZ8tvUexra+HUcc+qODlvs5EiE9eRiuh1W0LQs0SB96kOnZ1/xql8PNO+z391NGcxCIKpPUcng+4q3LmRlGNmUPidIkmoaVaSH5Zbj5h7AVzWiRjR/E91p0wIinO6HJ65qb4w3cieJ9JWNsMjls/UgUzx9HJNpMOpwOFurNg3H8S+laU0uWxE2+a5x3izTjpHjFxGhEcrCRPoev612Ph4QWsJnlwZmHy57Csnxiv9s+GbHWrf5pYcbyOoB/8Ar1k2OoyXNkrNlSDtOKuLuiHudzqmtRxWjRW7f6TIMKfSue1mzhhgjk3Myyx7mJ5yapX8VzGkLKSxibdn1HvXQSzWw0/7LdxyJ8nmROR1BpiWhxcOoS2V8sUjkIRwB0xXT6XfW7TBiO2awNXsFuIDNbrvkjPHuKbHdtDp5UqqT46D0ppjsaniWxGrTC6jZY5EHDAYzVLS/EWqeHblFn3yQZ6E5BFP0rVjcWjQXWI1H8eKdNZR3UOyZi8b9CO1MR6z4a13R/EYhmjukST+KNj0rX1bRwJRcWzbvYGvm5rTU9HujNbs4QHh0PT616l8P/GzNapDeT5kXj5+9JJITubLWsiam0kiMtZfimfawjXjvXewato+qEI+1GA5YVla34N/tiRpLOYcDj3qXG4KVtTzzT9SiS+SNgAQeteueG7pXt0IbORXlfiDwTrFjcJI0DnnG5BxXXeEbiS1t0t5iQy8c10YdqDsYYq81zHrmmzZUV0NlIMAZrhtHvAyDDV01hcZxzXpReh5MkdbZyDjmtqxuzGcg1yVtc4Az+dXkusfxVqjM6W6vWmxu5rOupaoG87ioprpSvWgTIr6Xk89K4/xTOCp57etbuo3SqpywrhPFeoIkLszcYrOo9DSmnc5qzWG58SeW5GccV1Mkl5piq80fmWh6+1eRWmqXsmvyXlurFFOAfWvUdE8RR6lp/2O8UBiMEGvGqfFc9qmrRRfit9O1pi0AQgDkVmGxk0e/MkJ2LngVi3kd5oWoyXVnK32cnJArUXXLbVbdNzASjrmsrGpuy79SsWikXejrz7V4V4o0mXTNclh+6pYlTXr+nalLY3ibmDxE4Iqbxl4YtdetvtUSgP1BFWg2PDo7trSeOXJG1h0717PoN0txp8E6vlXQZ9q841rw61mwW6Uhc8HFdX4EvLS0KWd1J8nRcmm0mJmH8SdMLqbyDIKHJI71h2959u8OyxmPfLGO9ep+JrCGSKVFw0TDgV58vh+aGZo4QUR/vfSgqLscdpM7RLLxyOgNdDp0fm2scYkCTOeSPSmah4duLe4DIFMZOeOKt6Za/Zyzqu6UdB2UVnJX0LjJJM9Btzp2keCRZoR9ofLSMx5Y15rdwq2qx300gCrhVz2yasy3UmoaitrukdYOXfPBPpXN+MtTWXU4tKtSCEYFyD1b0qWrySBaIhl08r43doxuHXnoK0b8slxHJHH5gZNsSKclmPFbDaDKtmb0yEGSMKT3FSaTGvySw27NJCNkeV6n1rTlbkLm0MuWBtPt4bdvmuGUlo09TXWaLpUOmaTFd3kbm6blOPuHt+NPsLGz08NqOpYa6HOG6L7fWt6w/0y2S51F9tunzRQ/wATE/xGtIq7M5Mr2Nvc7PtU2PMcgjHUAHkVZ1y6s9G8IXWrXGAPMdhtbl3z8op2mMZ9Vj8mJ44FbO5jxtHXI71keLNOXWLhYJjdNYROX2nESFs5zzkn8qqb6IIK+pj/AA+tUmSbU7wgykGaaQnqx5x+FdZ4sVtI8Fs+9EvdVw7Hd80adhj2X+dYlpcxaXJHpdnAoR0MzNLzhAepz79KytTL3l/JeX1yTax/MS/AA7CsoKzbLk7qxDfy28cFtMkOT5YjgT2/+vXY67qSeDvAIlmC/bCmSB0MzDj/AL5H8q43wksuv+NYNwzbWv71g/cD7q/UnH4Ve8ZSJ42+INl4fsi02n2JzOV58x/4v1+X8KmWrsOOiuanwh0vUEs012/kCpOvnKjDkE8ZJ9+tU7mRm1SW8lYZuo2mAP8ACuSBmvSfE1t/ZXgWaZBhzEY1QcAN0GPzrgvFsFjY3fk2LJKYtPjRz2Mm3J/U0nuKD0O2+Fdmtr8N4Li4CqJPNuXz3DMcZ/DFeU/C3SZfE3xHl8ROFkt4XlmQ46SuxWMfgCT+Fep+P5/+EY+DFyqvskSyW2Q5/iZQv9axPgDpI0PwC2pyrmSbN1n2xiMfluP41hF6N9zd9Eef/H3V1v8AxtLZ25/0XTYUs7cA8ccsfxYmsjwN4Ct/FVtBqQvBbSwXkSBccSqGHmDjoQOR+NZHjCcXGrXlwrL+9mYh2OByevtXpHwGtJNS1SOGzjAsYoAVmXOHlZtpIHbADHmtE7akRXNI9s1SaDT/AA3HKz7AytK5bjbGo4x/wECvk7Tby68ZeMpLe6tVu0url5oIimWj5yFGOcdBivof40XnmaVPo8M4ikvSLGB9ucHbk/hxgntmsD4S+GdI0rQZH0uRbW9dfL1DU7lR5wbjdHGucKn488EntUwV7m1R2RBrV1p+nad/ZtzpE95rzARQ2UI3bG/h2leD/TFc3eeD5dHs5Na8cX5Se8UCPEgKq2R8mT3AyeOPeur8Yaz4K8Kae1jbWT6xrl580axktcO38Ls4GVA7AAD0HeuL1fwp4m8TXNpr3j6+u9HtGhKxLdRmQrjAACrymevzAZwa1UeVmTlzIyPsrWvxA0XczJb3rhZNw6OpKgkfQivUfE8scEsMMLB1VO3VsNXNJpGneI9DgJd4bgDz7WZTh4TnoPoeoPpXHRXnibT/AIj21jrhmuZJQyCbBKyKRwwxwMY5rSnNWszOpDW6PZNM1lprs+bGYHiUKJl+YsMA5YHqMdvy9K3Xs9L1+yjieOGRJlJRkbhwRg+W/UHn7prkrFWkd5ATnaOSPaquhahNpfhtrqHDgQtIYm+6+1CcH06dRXJJ+80dkYe4mJ4b8C6l4D1W6n0O9utU8OTn/S9PCg3Nu3Z1B4Yj2wSPWu1uIxO1rqFvdCbCj0AkTP5g/qD+Nc78PviHpHi6FPsEjw30afvLSRx58Q9UPSVPbqPSuw+3RrGPtcLCJskzony5zjkdj0yK2hNp6nNKKex478Vvh+sfneJfCcLlwpa9tdxZnOMmQf7QzyO/WvLvCfk6vKNP1a8nSRWX7OQAd2TyMnpx0r62s4Y4JvtEEcbwgkyRKOWU9SPfByK8X+Mnw7h028h8XeFVk+wSN5lxCUwYmzneo7D1Hb6dNX3ITa0PR/CtnHo+iwpA7S/2VKGUvyTG3BB/OqXxy8Pya78N3iWZEljvY5LVXGMmQEbc9ud1ZPwf8WReIYZLW62rclTFIM/eHY11firWGi8DT21zbCVpSbNmJz5ZXkP+XT6isJRSqaF6uKufP/wI1fXYNefQLPTry7LNnZEhJiYdd3pXpN9rGm3Op6hpmoxPZKI2Mm7DISB8wPt9a1vg5r9zpWoXep2emxSwNcLNdy7cSE5AyCOvJ6Vz2r29nffEu8gjulmW4nliUEYDLtOAR68frVzWzCC01PMPDt4vh3xm39ns01hLJt2KfvL2K16b488P/wDCUeHY7jTV2ajajzrZxwSRyVryHxRZT+HfENxp0yttik3Rt0O3sR717D8Mdea/06CWSfe7HYT7+9Qm9xtLY5rwlrx1OJbiaMR6jbr5d5GeDKo/i+oqxdSTaDrseqWkn/EtvXC3CZ+VHPR/YHv71P8AFPwvd6DrMfjLRYW2F/8ATIE6H/a+hpdNutP1bSlZPmtLpSGjcfcbutNrqOL6M6O2vo7qbMalo/4mHQGrtglrZC5nTKea25jjjNcDpOoXGhajJp91loxyjD+JOx/oa73craOZ4/nV1JUetZpalX0PHfigTceNbVVbhkXHPvW1HsYfZ7kApIhVlPqKrXkcMnjLT766QbArqWbldwJAH6VV1Rbm01HN6wUMcxTdB+NbRa0Zm+qL2h6O1rp17pbncjAsgB5KnpiuQ8OorarNbeSFwx/dOeo9K9K0uSFwJVmSWRExuQ5BHpXnnjFW0rxnN5fyh8OuPQ0PRkqzSOyCwX+lSra2jLJCMup54+tYXiqaefw1ZX1rN5iLmKTA5THY1t+GLiRYhOpyzJtdc8OKx7i3nTwpqkUKIGhl81l77f8AJqua4uWxzGh3M8kjqHJXqcmjUIltLtLqTPlSHqOxqLTVjjUXkRO3HzID3roI7ex1bSHA3GQnp6GqEYl/ayTFJoWzHj5QOldf4VjtbvRnhJ/eRnOO4rk9Ilexuzp96CFz8hNb8VvNa3QurU7WHLKOjCpu0DRMkEwnbyVJcHG0jIIrP1PSZsPcpZsJupWIEGuysbjT5mS6tz5dzGQXibvV/WLe4uIleM7PN6kDFWpX0E0eZeHPEkunztCzSbS3zB+orv7vxld2dva3GnTKwP3lBrzzxpo9za3bXohIiJ2scdDWVYX00RVDlkB6UtmG6PetC+JsNxth1azGCcFsVR8d65p82pW76YFjUDLEd689t3ZoozjOcVb1S3eYRjO3AHNNzsxeyTR6T4X16KZVXzBnuM13WnagpA+b9a8A0cfY5/MWY/QGu10fxLsxHIxHua66OIRwV8K46ntFrfKV+9V6O9UfxV5pp/iBCo/eDH1rVi1yNgP3g/OuxVEzhlTdzuzeLj71VLm+QA/NXIvr0YH+srJ1LxJHGpJlH503USEqbZ0er6oqqx34ry3xxrkl2xsbU5ZjyR2FSajq2oapJ5FmjYPVz2FQWunw2KNJLmaY9Sa46ta+iO2hh+rMfTY7i3eOPovfArXkvWtFMwZYgvPXk1YEkQjM0qrEi1xniSQ3GoxpGxdXPCiuRnoJHqvhbWrDWtM8ufBboc9awvFWh3thN9q00PJDuyVWs7RrZ9OKSoGTGCVr0vQtRtdQtAj4OeCO9Q0By9jL9qso96skgHOfWuw8P6kPsX2eRuOmTWR4itI7NlmiUAegrGn1OPTbdJ3ZSbmTaq5+6B3pXHa51HiGytry1aMhXwOO9eXXVusGpv5cpBj7Zrp9W8SraWG62YPIwxXnGo38qyvJIxMszdBSlomVBHVxeKroXsUE53RqQCa3rvXLCZtquFJHpXG6FpVxcAs0LZfu1dGdNgtolEqglfTrTiwlGzFkH2hGA4A/iNQvHNJC0NnA29/lDbcg/jXTaFe+G43iW5W9Dk/MqbWB9uldReXkNtp4NnahWzlSUAYfQCrdraEJO55Ne29rpOjTww3AXUiCSjjlz3IrhfB2hNfeKI7q+JMKtvYevtmvQfEunx6pqn23YRKrFznuaoaNZX1xqhsLK1di7fuwo7k80owsU5HSXaJfSiCMNHGMeXEi/fxxir72VrpumfNC63KnduHCoO5Pqa7fw54QXw9bDVNQmt2UKDLNcOEVB/dQHkmuf8a+LPCsd6J47VbzGWAuDtgB9lHLfyrVpIzTbOFtrHXPEuqq1rp8jacjZMr/ACKR6knr+Fdm8mnaVbtbzmK5fHKxjeRj+X4muW1PxfqGpW8s7SSRWIGI0UBEZuyqg5P41y0VrqmsXBl1FpYbOEb5AvChR2wO5rPnsXytnY6rqskOlG+sQsDXMnl22zDyuM8nJ4UduKTSra3Mst9dsW8pMtI7FyT9apXUW6W1luk8l50EdnbgY8uIDrjsKmv45MmGN0WCNAQA2Cx7tisnc0VkULO3nnv7zVdQnZWuCB5eeI41+6Cfbqax9fvG1N/LtUH2OP5Yl7yv2P8AWr2qz/aIBZ2+UgPFxKPTuo/r+VVvB9sNW1/7TGRFpVgpZ5yOMD77/wBBVPRC3dy1HJceGPB3nFVj1TUXMdvt4bGPnk+gHANdl8CfDFxZ6W2qL5P2mc/KXHzY9f61ySed4p8ULeSReXBcHyLONv8Alhar1Y+5/rX0BoWn2ek6WFkJ4UYVeqrjhfqaUdWRUdtDifjDqbBtE0fzFDTXCllXptXktXCWE1jrnig29sNyy3UcQI4zhuT+hpnxs8RKPEV3ekhZrG18uCMDpLL0/IVW/Z9tXOradDMN0yyNI+R1whP8yKh7NmkVayOs/aQt57+w0Lwzbbt+pXyLgHsO5/MflW74w2eGvhpJDCVjQRrHF2z0VR+QJp2vRRar8WrSHaXbSbMyn/ZeT5V/HqfwrnP2lNV2W2naFHtUZMrgdQFG0Z/HdWcdkjWXVng2rw3F6yWNjbTXNxcSBI44kLM5z2A69q+kf2e/CMvhHwtdnXMw3aMZ5IycGNiAFT64zn3auB+CsdjpzXHiSSKabU4ZPJsFzhFJX5nI6sQD06d69n1i6k03wzHNdyl5bjN1Ocjc2BkZ+vApt+7YVNa3PNvEGo2+o/EXy5wr2Wg2plnZm2oZ5ezHoOMe/FWoNA8S+IJZ7rTbFrG3li+USqY0ujkYCQn5tuM4kbb6iu8+EHgWz/sWXXtbuIVu7q6kuLneMvHJn7oVuFIHGcZ962/GvxI8GeB7cxyTReceUj2+ZPK3rt6n6nA963hD3SZzfNocd8H/AAz4d0K/mhv41sdXd2Z7m5Ja5YnkpublT6EAbh3rU+OvizQbPwhdeHtNS3N3K0T+XuBkVQ4O9h1AOOp65rwvxt8bNa8Q+M4Fj0NUgR9hibP2mTPT5h90jqABVy48I2Wg21/q0hvobm8MbrDNJnytxyVfnk9xnp9aE+Um19Td0vR75rq7ZtlvFO7PGsLk7SwBYrkcDcM8+prZuJtH0e1W81i6iXACxl+ST3Cjqx9hUem6/HqkvlaRCJrYk4vdn7piOoUHk+xPHHSuM8eeDY/ErJrmna1ILzAKb5C0R9MHqn4cfSsUaHZ6NqLalcvd/Y7i2R2AjSfG4pjhio6Z9KzNJXf4K29jbSj/AMhtTPh9NqssIh1u3liv4CsUxfjf6OCOCCO4q7oagaBNAeVV5oun+8KxekmdUfhR4P8ACMtF43s7oLv+zRzXG312RMw/UCvc/Dfj1F8U3nhjWy0pjYxpdlOJBj7sqjr1xuHXuK88+EuhWK+NfCenBWN9eRzTXrjJUwtwqDtkANn61JaWqal8QPEmpSXCW2l2l48t3cMCfJiEmOPVjgADuTXXyqbOWPuppnv1rFb2c5ubJjtKcReZuGP9k9xVsGCS1kkCi5tmP7+EfNt/2sHjI7ivPZ7zWdG8KL4witRDpc5WS20pxxFbBsbi3XzCDuJ/Cuoh1K3W3i1OG4/c3CjKs4wc/wAzU06i2JlG55b4m8LXHgHxPb67pG59NlcTHYMqnPOP9k+nbpXpGpWQ1e/86O4DWNxbx3JTzAoLE4yM8dADWzGlvNZTWk6tNp0hPmRcHaxHXntWRLoFpDo5tG3zR2BWSMBzlrfdyvvgE/kKdSPK1JbDg7pxMn+1/DvhnV7W1lktntSGkljtyQSw5UEgnvXm2tXkk2tXGrWUb2m+4821GTxjoT9ePrXU/EbQtM0DxloiQput9VtHRJJGz/pKkc89iD0qS30UW8twkglWdU+XBHzoRzt9cjNHS6En0Zznxr0ka74Z03xfYxBXZdtyg6q2cMPwb9DXEfCnxDHpGtfY75ttvOwHPG1+xr3jRUtNa0e+0ZVZ7O5iLRIRkRsBgqO+SP5V83eKdEns9UuYNx+0wSlHTGCQACrj6iopv7LKn3R9U2LLrVlLa3UaTR7NrqOdy15D428P3fgLWAYd8+j3GSI+2Cc/L/tD0pfg58RhH5Gm6i6pdw4SOVjxKnofevoC78PaR4+8LTaVcuhWdM20iMN0EvY/nWkVbQzvc8BuAmsaWk1pMjzoN1vIf4h3U/yNdoN1p4ZiaQLEY7cMw7LxXnt/pWt+E9Vk0Z7d2uYZNswVflPzYDj0yK6/4gXv2TwleFu1tjHrnis5R1L5rrU53w5Ypr2jSwzQlBLApjk77snkfjzWbqse61XS9RaO4vYiBNEmThf7xPbIrR8K6r5OrWsa4htm0+N1jU/KpJ460vxIs5rKa38VWa72jOy7UD78Z/wqYvlepUldaHP+ELO4s9Zv7aGUm3+zl4lPJPt+tWPiN4d1DVrfTdSsYGe4G23ZAOWJ5FaulyQgpq+jyLIkg+ePqQO4Fb+k6xLdWtxax/u3UHYcYYMRwa13dzLoefak8mihIdySvbEJceW2cNjmtm2igXWLC2y/lalCfMP1HyiuY0y1lTW7z7fGZb6KQ74i3EgPcCvRGls7nVYGijVUjjiaMbcMjKORT5RXPINc0q+0nUp7WPLxxSEgAdjWl4YljRj5cgByGKNxzXT/ABHeCDxksTrs+0RKyt2zmuY1GCSxv1+0QqYm+5KBgj60c3QLF3UtLk1eGWSPAljBZW9ak8IXy3kbafdNsnQ4BPWpNHvBb3CRB2cP2x1zVPXdOl+2C9sR5Uytlu2R6mmCOmfT7cygTYWX+GRT1rptNmMlhtZEkeAbstwcVxFibplRmkikJHzr5n6itS01dtMuEimw4l+UMCG2j3ppoTTJNcsJNYSVosBpl+4TxuFeYmeCG5a3uITBNG+11I6EV7BBG9reMoKukg3Kc8A15p8TNOC6z9rWMoJxnPYnvVNE3Ow8O6ZY6lp0cySHI6lTV+58OCWQCG6OMd6888E+IZdHkMPOG6Aniu60/wARxTSf6QhQt0YdqnTqPUafCl61ziKYKO1W18Laqv8ACHA6kVYudakiVGtZ1l56HtWlpXia/kmSFrX7xABqlYl3MN7O8skO9ZQM4zg4FaVmskdurGfeSOxr1IR2g0Rlmt0YshLBh3xXlPhmG5nW5CR7o45mCknpzRzy6E8keqNOG2uJLbzMlj2Gaof2fcefm72qM9Pat62F8IxGI1GD1qHUtLuJ5F+03AAPocU7sSilsimJ4beXKSAlRjC1WkkaR3k2M2e1WAmj6arNNOhI98ms3UfEUKoy6bGpyOppXKSMbVbma5kKO2AD9wdqyI7eSPVYZmkOFYc+gpjtcPO8rsS7HJqewuHSYm4O5MdqRWrO/m1bSWt408zD4wTUukWuo2959qsJ0uITyVB5Fefi9cTmOOFdh6sa6Pwh/bE98rWKyLEp+Zj93FJhY7+W8fVDHbyxNCMgO78YrlPHOmtJbqLIZZG+XJ7V2mpXIisvNuIYnURbX3ccnjP1/wAa4qe8jvjJGk25R1ANRHcfQwl0+SOzZ7y7VBjOAelZfhcx32tl3UyRwnhiOKZ8QNYS2sls0ARz2FN8DXMi2nlJC5Dddq8mqlYcbnb6rrNvYYcHgDhQetZVvql5fu00q7FP3V9qkh8M319cCZo22Hs1dNpPhtYJFa5IKqM7RXPOpfSJvCHWRD4YsmhVr6bg/wACn+ddXEs93aJecsUJyhP8I71l3ETXLeUPliHIxUUEkrXBSOV9gGGOeOKug9dSKuxVitE+2S3crv5W7CkH5QfpXT+HY10+Oe405BNOUIkuCP8AVA+nv2ArBnmigtyygLGud0hP3j2Citzwd4uskgS1aKCOMnJkmbIU56gfxV0SlbYwSuYvirTPF10r6he2NyI4xxI3VU7E9cGvOYIBqEsuqpIWSNyhU8+d9K9m8Z+J/wC3LG602CS5hiZNrXbAjdH32r+lYfh/QLG3tvPaJbeER7YUkGNie/qT1NZqd9WXynmU9lquo3MCxRFXZwsMQ48se1d5p9tHpejtJMxmhtzmVsc3lxjgD2HStzw14dfU75bHS1M0pz5tyhysKHtn1PT6V13iJdH8LabBHJbLdaqi+XFvGUj91HTPvQld3E5W0PG7KK8W5n1fWYnl1S+KpDBnAhXsg9AKZrVtJZzrpsc5l1K7+e5kPIhT/PArr9Zmt/DeiTeJNTUS3kzARJIMkE9FUf3j+leZ6rqb6Paz61qzedeXfzBQ3JJ6IPYdz2qrDTF16aOKe28PWDNLNcDDiJvmRM88+rGt1Fs/Jfwvp0aRWtoizatInR5M/JCD7d643RvtHh3RrjXLkY1i+UyISObeM9G9iewrofBFnJb6Da287mKfVLjz5mk+8EzgE/hz+NQytj0j4YaWv2l9cvIcxlhHbRAfex0HsO5ra8beKDpk1rZBVe7v5xHEN2dzk/e+gGajvtQXTdGzp7QwWtqh3SyjgLjkL6k+teWC+ufEHxATUreOe+fTrB2VIuf3snyoAPXmnzLldjJQbkmzO1/Tv+Ei16+1Oc4t/tmFZjxtj4r0L4NeHrxvEcepCIx6esL+VJnG9iR09RgdfetbwL8Pn07Sk/4SbZPKD5iWH8K55zK3f6V3mmbYYZ7tJoTsgchEXHlgDAHt9B0qZRahc2Ury0MPwZZR3PibVtXkX/j6vmXcTjKQrj+hrwP4u6w+t+Mbt0kMkUT+VEQc5C8Z/E5P417z4kuh4Z+G17eYMc408qhPXzp2/wAD+lfLGpaha2F/DJfO0kQZS4hILMOCRz0NYwVy6r2R9KfDXwI2jeB7C71CSM32pshjj2/6tGwxGT/sjnp1rK+LnjbRdJ1W1/tW6dLUzgeXEm9pI4uSFGeNz4HJxxV34YeNtS8VeHLvxJcWaWVtCxs9KgDbuwUsx4HBx0HY14b8cUe/8bRab5csl4RHDaruyBGehx6sSTWrim0uxKdo3PW7rxjq/iXwpqXiDRGk01bqF7lYgw3uUBBG/wDhYgE8enWvO/BNtpV3oza59nk1DUmZiXmJeR5OwJP1Fet+AtI07SfBUuhaxbSeWLQxxxFPmZz3wenPP0rD0bQdG8H2clvbkC67mRspCvJyWP1wD78VTd1uKJz3g/wgnhwzavqflXOuTEz+Y2NluT1wfb19a7jQvDd14iu3tdSuZ7azaBbpi8QZ5ySQhwfu5+Yj2HvUvgnwxeay39salE5sY38yG2CEyXRHR2HZfRe/U13i2GpWNnrWsX0Iae4mjMUMLFtkY2qoduOfvH0yaUWpO/YcnbQ+f/hYZNDiGlyTtJC7b4y38Le341N4lZtD1Vbm2aSG2efzvlPARziRf+Aud30YVjnz4yBBIwGe5zj6V1V3bf274WmtBGPtkI8yNAc5YLyv/Ahn8cVGr1L2DwrqOrTaxd2mrLGzWwUwTxrgTRkkg49R3rd0hUinv7R1IAvT1/2jn/2auP8Ah7rkWpMLWTd9qtk2Mezr/C2foOR7V2dopGq6htXnEU3PPYc/oaxfxM6ov3EeQ/C+2vJ/Et3eWN8sOqWIeO3kmB8q3iBO9jjsBknPH4mp9XvLDVkWx0y8YaNBcLJMfJWOXUZh96ZscbRyEXt1PJqjc+KLnw7qWu6BplvFHImqPcGcj5yVfKg+qg846Z5rnxdTXDSPO58xuRtwoH4CupaLQ57KUtT3HxX8R9MvtFTQrGwRbRIfLY3OCMYxt2qemPeuH1mfUpkR9NvZJbyOIG1ghh46YARV6e1cXBbjMe5pSJMFFwcvzjj1rp20bxLpOoR2tlHPYalc28rQkna4VVy2D1VsemDWUYxj7qN5KMY3O28J/ESVN9l4mj8i7g2xyTlCpk7fOnYg9SPXpXoWnTKlzHcRSiaxmGNucqA3B/pXzTokeoJax32qLLKZ2LGWRtxkQ4ycnqea9O+HWvKlwdLklyj5EG49fbFXfeDMZwStOOxrfHLSPt3w3VpZJFn0C+U+YvLrEcKGH/ASpq5oqzX3hmKw1Z4rt/KxFdRvhZ1xkMO6tjt610fiG1j1TRiHVmg1eyewn74mAJjOPXII/EVwvgO6t7jw/Y2VxKbW9jUxJMvR2jJGCOm4Y+pFTRm1oZzijMuV1bQdetxDelVQ+dBJ083HVWA4yO49896zfjrpdrb6jpPjKzjP9nX8a+cAOQG/qpyK9I17TIte0mW0nkEd2hDh4v4H/hkX/D3IrmvCttdeK/AXiT4fa6ANX0sG6tWIzvibqVPcBtrD/eomne/QqLVjw3xDpaLc/bdNlR42BdWTgMPb3r2H9nT4nrBfR6JrLK2fl+Y7fMHQc9jXk/h554Bc6ZcRhzC53xH7ykcEr7/zqxq2ixSeXqeivmVDllU4bI6/jVKXLoyXG6uj6s8aaHH4ls5tc09sS2jlUlIGZI1+8pHcZzz7V5B8R4jLorWTOd9w4iH1PSrnwg+Kkl5pN14Y1CQWs5Vjayrxkckrz3/nWJ4nvPtOrQJIWCQt5/HJY4OB/KnK17kRv1OZnuo4PEZ08xhVjt44kk6ZKjpXoPhll1XSGsbra4ZSjAnOR2P9K4fVdGupLO21NoGkSdvMLj+D2I6jFWdO1lNB1GKS48xYJj5bk9FyetKcFKGhcJcstTGu7S68I61cNb73to2xNCP7p+64rp9H1K01OGK8s5RHN1I6A+oNdV4/0q3uNHs/EkSrIkWIrpVH3o27/h1rzXV9Ol8NXX9oaerXGkzHMsa8mLPcUoTHOnqbfjbS3uIotf08EXtoN0gU8uo60+y1IakttqNu24SRMrBRyHxxml0a/M0CNDOJrab7pzyPY1i3a3Hg/X4riOJX0u7cMCB9xq2sYdTW1jRLrX4hNdhWnihXYeh3DtWRZRy3du1ndRiXZ8kkTcSIfUeten+HNb0LUhIiIN84XbH91lPf9aqeLfAaauzXWm3X2PVUAaIkhd/sf8alxbRUZ23PINasb7RiksCO8Ktu5HzKK2dD1S31SRMsPOyPMU/xr/jWi0uq26tpnijT3t5lO0Sunyt+PQ1z93oG2/W80iTawOWXPFKM7aMbjfVDPFGjXOi339pWuDZyt8yhvumnWOWAuIyMkdf8a66XT/t2i+TeIrhl6IeB/k1xWlabqFvrUWl2scszXMvl267Sct6VelrkX6HbaVcNc6eZGyZIz+GKk8V6bFrHhSWOOMfaFG+JselXNQ0W+8A3xj8RCJo54N2YiWCHsD6Hr+VV/BOuWupvJDDvKAnOcZAParXvIl6M8q0C1iunkt50xKnQ1o3JurEAKu9c8Vc8ZaS2geM/3LFbaY70brkHrViV127dwYH27VEtGWldFK2eV9s0eT646Cu8+HC3uqa/FFKQY4RuPHJrz+KObT7gzWMzBM8o3K13/wAMPF+n2OoyNqsCWzvgCRehpJiaPQfidrI0LwfdXUaEuEKr7E8V4Dovi/V7azEMLAISWY9+a90+L+oaLqHgQhbyLy7hgu4EGvEYfD9uFH2bUIWGOh4p3SJSuixN4y1yGMyLdHB7Gqc/i/WLwbZJ359DWjH4ckmgKNLC49motvCNzDPuCxso6DdS50CTMOGSeWQyTSSMOvJrQtmlmysTbUHvWtN4a1CQYRIkX2apbHwxeQrl2QD3alzouMGzMghRIZJJZ8kdBVvRrO51OXyrO3eXHU44rRg8PRG4DzuWQdVHeu70S4ksbQQ6Tpkaf7b0OaY3GxW8P/D9HC3ept5ca8lCcCuin1LSrGP+zdHgEjheSBgDkDH1yaw9YuNWu9q32rpbRDqikCtzwpo1ha28N60ryuzeflj/AAgHb+vP5VLmgUDmviT9rWyttHtrhGcjzHPTPt78k/lXncF3caHJ5t3DKrNwCw4ru9b12GWWW6ihRijkqz98V5R451+61e6XfhcHARBxQuaxVo3O58M6BZ61O2r6pGs6nlA/AH4V18Op6Npsi28dtDHgcBfSvL9GOoWWmRzXU7rCq7tu7rXSeEdJu/EV0JHhkijYhnlYYwvtmofmP0PRPD+ttqkzLZ2gW3Q4eZz39BUl9J5s2xWOzPJHeiFIbS3FnYrthQYyB94965jxp4ij0i3S3tx51/OcW8QPOfU+1ZW5nZGl7LUm8Ra88Mo0jS9hunGWcnhF7saNMuIYbF5JJmW3X5WcnmRq5LQ7eYSyrMxnupmDXBK5Y/T2rq18P6hq8a+eptrVR+7hzgAeprqilTRztubMzW7y/wBUlis7O3UwlcDae1dP4fttPsbNF1C1E1yBy3DFR6e1M0fSTcIE0iL7UsJKy3TtsgQ/9dP4voufrWP4na30++TRYmbU74gGdUOyCLPbH9TzilzN6Csrm/rWpTXzwLDu+zW5DYjAKkjpuY8YH41Fpsmsa7qEFk8ImnvJfJsIQNzNz80p/uoo5JxVS7iubO1WfWGMVmpUrGQEEjAcIg7L/TmvSfgxqdjo73fiK4iY3l1D5cTOOoH8CZ6L0+tK2tht6HWaobH4feHk0+2UMWjAiOPnkk/iJ9u+fwrhItJ1ETLr/iCRYrmdS9vbzn/VxjrK4/h6cCut0uO88Q3j+JtXVBaoxa0jYZE7DoR/sKenqea4XxzdXmtXFzaq5WYPubYwIlYD5VH+wo5xzk/jWyh1Mk9TkPF81rq1zL4gvY5Bp1iv+jxMchfWQ+rP29AfevMdPd/FGqN4k1S1C6bZt5djZoOJpOoH0HVjXV6oza5qgsRetBomnPuurn732mYH5gAOuOlPlkiaX7R/ZYhgX5LCyjOJCP7zY4yetRKVjSMTMt7b+1fFmmaXqkwl8xje37LyCFHyr7KOgFeiaXYRfaJNW1hUt7cuPIjbgkfwj6VgeGrLT9BK6pqt1p8d7dnMilyyRIoyFJzyfp1PausTwte/ESO01Oe8EGkK4aOJchplHU+w9KzUXJWRbai7sxfEtjrHxKuhoOgutlo9u4+2X5P7skfwrj75+leofDrwXofgvR3t9Fid7iQD7Vfzn95IQP8Ax0e1aOnaLYaNYorPFaWkK7UXhePYVNNO9xHlgYLFRlFPWX3PtWt401qZpSmyK7aOdGVcrbD77nrKff2qrFPFc6ZqCR4UDbD8vQEmvNfi98S4NGmTRdJZJtVuCEjTPyxZ4DN/hWr8LTJo3w9urvV743DNqXnXM0h642k/h6VhNynqzaKUdEZX7SPiFW1IeHYcmG2xNMR0LBdqj8Bk/wDAq+Y9bd77VBDCN53CNFHdif8AGvQ/G2uT67rF9fOcSXczyDI+6M/KPwGPyrtv2dPB+lxWuoeItTtre5nB8u2aVQzR4G53UHgHsD15p03Yh3lqdNqrx+Afhbp+lx7TLZ2irj+9cyDJPvgFj+Iqv8OLfTdA0ZPEk2m2+r+K77ddTXFwhc2cPQbewI4PHrj2rV1+wg1vUIri+hZ4LQeYY5OU81upIHJI4Cj0qDUbjTrfw+JLi4aKPeTFGQVllbsPfA7HgZq6acbyZc7OyRY8V6xNbWk2pWNy1yzYeaUkDeD12+voB7dqpaPpJ1izlutaR7SNSJIbNwRM8ZHMx9cccegNdLZeGJdN8Pv4ilhtpovs4lltWQ7LYOcB0/2l75FdpP4ftPEMIeMQwvEd8V6OG5/mPaq9lz7kOpbQ0fAUq38UljhLeexKxzRx8q4K/K6nupGCPyrkv2kfEA03QofCmlzSNqV26zSpCcFI15+bHcnoPbNU/F3xIsPA2kNp+l2MMniYKbczgDZGuc5Pr6gV4pu1HWJZ9X1CeVvOfM9zK53O5549f6CqsoKyJiuZ3Yt3Gn2hY87iGywzjA7mmaBrj2viiM27mW0YnzSR/q2/hOat6hp32iKGaC4KXAJyCnfvisa00TXbW6Fja2axBp/OuJ5TtjSM9WOelSo6aD5tTYbTptL+Isd1p9q50+/DSyBFyISPvZPYBjn6MK7px5OppIgYNLasOOeVbP8AWuUfVI9StH03Sbx0htpEzKTt86RSCA47IcEAfia66QktYTqDgT7GB7K64/niuWpdSR20XzQaPBfi1YtD8UruVYy0d+EmUL3ZkGf1rQHgma28PprV7dAQuVC+UuQctt4J6f8A162fjBbeX420YvtAuU8tGY7QsqPxz2BDAVDpt8134S1XwtKlxGtrMZWW5IDQfMN6cdQDk5xWyk3FGLXK3YuLpNkuupY+HLfzLmzhWQs8pbzA3ULnhSD9M1vaxf3+seUGt2lv7EHzrecmOeJcYJDfxDHfGQOvHNcv8Lri30vXLuTULmHy5LdY4pYpg4yrdCByOOOle8eINE0/xN4b/ewiK7+zmNLyMYkUdQM9xwOtY1Xyu5cZJrlkjwq8t4o9LGjxrNbKsnnRRXK8qcEEK/QqQf5Vl+dFaWFvfIx86C6jYHODtyM/0ruNLu7eCf8AsTXvKuLflPNdc+Ww4Oc9BxTfF/hqHTdKnvNNMUtjKv71D86uueCD25o5tbs0jG0XDoz0zRZY9UsbqwtJhumRJ7SUdFlGGB/76AP51534ReKXxJqui6pGLcXrfbYkB/1M2cSBcdMMD9MVH8I9bt49ZCxfaLQtiMQsd0Jb+HaeoPbn160745NceFfEWmeMtLt/Ot7lyZMfwyY+YfRh29c1akvaadTBwtGz6HWwvc295Ha3UixXa/6ibok/49A2Oo6HqPZWiW08R2PiGztWE9ixS4jyP3sLjEkZ9QQSQfUCsXwx4o8P+NNIaOOQpn/XW78SQN7d8Z6EU2S71fQLgRapMl9phG2G6kOx1U/wO3Q+xOPzraUbaPYzicN+0N4ZPhPx4viDTsPY35EqsBwxIzn8RzVO3hhWGDV7CUOkyhpEJHPb889D+Fe56/pNr43+Glxp5PnmwTfbk43mEnOPqpOPxFeAeCWGla1d+HbxlJBJg3Hhv90n1HOKwadrGqkLrmhyLKniPREBmR9zxbeJAOvHZq29FvLPWda066V8I4QSIB86sDlhj2xU15cNZ3BaEFc8PCeCf9rB7/zrmPFWmXEDx+IvD8jxSxuJnSLuR1YDsR3Bq4u6M3oeneIdNht919Yy+db5JmgQ/wDjwHqO/rXH+IodNuYY47tZfKl4imQgqfr6V1PhLxHo/iPw6t7cXFvbXwBSTYdvzY7j3rlrj93NNGuy7spj80R+Uq395T0/Ckk4vQejPS/hqltqXhW48PXBLokPknf1ZSPlP9K8ws9Wt9B1G78KaxcPKbeQxBp48AKenOeRjHNdj4G1GLS9et7hmYQSoI5Nw5APQ/geayv2lfCbLLa+MrOLMcpFvdYHAP8ACT/L8qUUm9SnKyuch4j0CXw9E2paa1zLYytuCQsCIif4h6ir2i38HiLQ5NNvpEkDj5HHHzDo31rH8AeMJbPGlakFktGyAhXO0f57Vqat4bj064XXtBkL2Ep3SQpzt9x6Vorx0ZDSlqjI06SbTtZaz1ItEbRDgjrIc/KVrt7bxNqlsHku5UniEWY0QbpA3v8ASsbVrO08UaEbq3YLqNsu6J1/ix2/z0rndC1BpI2s1kcagp/e7uOf61abIsev+HPFNrqmmQw3c0M4kGHScA8+4NUde8A6fdPJfWNxLpkg+ZDEcx/lXF2sPkXQmaBBIwH72PnBrfHiOa1Qw3Fwxj+6dkn9Kfusm0lsXdM0XVrGBo7nyrsffSWE8Nj1Fbvg7VrLTNch1eyso5JVQnbPFnYe+M9D71R0bUFmjWS3zMV5AA2sMeoq1O0jXFzOEaNeNsTD7mRkgfjU1Hyx0KguaWp5z+0X4q1LWfGgJuD5MkQneAIFRGOQAO5+UDrR8P7Nf7Ei1PT4tsxysiqSS1Y+otp2t/EBV1KcJbCcRM2CTsXg8Dr0r3vR7/wrp9miaJpaSBflAn+QA467RRTbtogmlfU4fxB4O1LxRZWkMEbI8T5DMpwB3rUtPhnoujWq3XiLWIYlUAkTSBf/AB0cmrF94x1e+uLm0kuEsIV4C26bOK8a1xddfV7xWt7/AFO3V93nqrOVB9acoy3Yoyjex6nrfif4d6VZPY2emy6rkYwsYjjb8Tya8m1V7e51N7qyslsbZvuwI5YD8TT42fywWikAz0dCCKEEKzZbcQOpXp+NZXOhRRTv4Jry0S2SeRSDlYy2VNY1st/HcCLy5jhsMqKSRXfyjQ4rXzLOCW4uAB80rbVB9lFVJtQury2e1imWxkboYl2g/Wkp8oOmnqiSTS7+yAJDiLaGVy+CQfbrQ0zrHy13KQM/u1P860JE1SHwcs8hS5vtJO/PUSwn+o/pWVp3xCaZfJks4lLccCt3BPVGHM46NFzQ5tW1Bmjs7GREzgyysTiuq0zRQsyyajqMk0y8rGp4BrH8NT6xeSvHb25trInLSsMZ9l9a7PTbGKH5txdhyxPUmrp0kZTmT2WlpIRJMuEHbuakvNNlaALaM0WRzj61ftWfG3tjvTLq5bJZeMcfWun2cUtjLmdzgdX8M6pe69punWzuwuJwszFvup3b8ga9A+JWqnw34Gujb4WSRltYBgfKCOMH/dFP0i6WG4W4aPc/3VYj7oPU/lXnHx88RJPe2OjQOSIlM0n++/QfgB+tcNb47I66KbRzelJfaxFLBBE8roOfmwo+pNW9K+HOy7juta1BeTlYbcb/AM2PFXdBlj03SYbdShkcbpAoyxJrYhOqX5SOFooGbCoGOWOenyisY1JSbsjWVOMN2aum6TbeetrbW8bv/CzjcwHr6V2NrFHb2htIcbP+WsmPvewqDw3oi6fZm1R2mvJSDc3Ddh6D0qXxHqcWlwJp9mgnuZj5cMY4Lt/QDuazk9bXGtrnPeNfEtvoliI7eFp7qT5beCMZZz9B2rI8BfDvU9Q1k654gmMt3cKCkY4MQ9Oeld/4R8IwaaX1nUts+oyDM13IvCAfwxg/cUevelvdZ1C/tZz4UtUtbJTifWJ/unsfJB+8f9rpW0FyrTcxk+bfYZf2/h/wmvlhBdai+XW1hUNIfdj/AAr7n8KtaVoK6xpkOteJnklVzvh0i1BCe289XP14qhdaj4P8OWrW8cV1eXdxgO0pJmvHPUsTzj61U1bXdeNulz8kUjrttbOI4jjH9+Q9SB2A61SjZ3YntY09c11Vmex1K4h0mEALa2FptZ8ngHA4zWZpM2naHBc3VjpAiHW6vbhjPJIc/wAI6biap+DPBepeI9aENlHJeXzndcXTjIXPU57fSvpDwX8MtC8LRJqWobbq7tUZlaRv3UORy2Ohb3P4Vai5ENqB5V4W8CzaxbP408d2u4sB/ZWmzElYU/56yDux44rc0nSLOee41bXrpfsaAAxDrI2fljA9+mP6VX+I/jqbXNUfR9Cby4IyPPuiOIU/2R3duijt1NchqXiiQyDw/orobwR/PNK26HTozyZHP8Up/P04raMUjO7Z0XxJ8ZKb1dI010W4cBJvLP7u0jA4iGOM46mvLPFOoiW+/wCEZsJAur3cP7+c5Jtoe/A+6xHAz2qXUdUEVrJYaC7PHvLSXtyu4tJjlyP4m5JC9B1NUPC/h+VpJhZiQPId9zdytulkPqzf0HFZVayWhrTp3GQ2MdtFHp1lGHWEfJGo4B6ZY9zVfVtS0nwrp73mosLnUpQRBbKeX9z3VP59qxfHXji10dn0Lw+pe63FJZQMnd0wPer3gDwaovYPEXjZvNupW3RWkz8jHRnH9K54xb1Zs7LRGl8O/A954ru4vFPjhha6YvNtaBdvmDtx/d/U17BN4j8gx6boNrHAiKEiYpkn2VBXK694kgTMdsyu6gATMPljH+wvT8Tx9ad4b8T6JpUgk8i+vLyX/WXMij5fp7fStOd2tElQX2jrbfSBHOuo65PNd3QOUSV8hD9Omf5V5T8bfi3Ho4l0nSHWXUWGCQcrAPU+re1R/FL4kanqepHwv4Lja71GfKPLHyIh3x6H+Va3wq/Z1tIEi8ReP5xPISZXjmfbAh6jJ+9IfXoPrSjBXvIcpdEeH+AvBvijxRfP4mktZ5LK2kE9xdTEgPg84J6mvZPF2pJpfwwh04BGe9vJGdT18tcZ6ep/ka3/AI2eN9F0W2fTPDzx3FvHaGOOGFQqrJnrtH8Pp9K8k8UalPN4e0+1kkeXUrtQJlCYVBncFX15bH505u5Ci0rlTw1oUviWe/aPbD5NsTFliNzkgD8hkn6V7V4K0D+zPD9lZC4kEMWSkyrh53Y87B2XOMyN06DJpfB/h+K38M2unwxRoYhtmBUBppD1ye/UfIDn1x0rN8Z+LfsGpQ+H/DaDUNfclAwy627EAZJBw7gdvur79KcVylLYseNtag8O3Bso4zeX1xtNvaQsS7tngnByq/qf5bvw28AzS6i3ibx1KsmqIPNhs/8Alla/3QR03e3b61P8LfhzJok41rVt95rlwTJJdTkuUJ649/c16ReWNvb6dJIJFeR2VQc5O4sB/jW0YaXkZSn0iY/icTSeFZbNFAkuruztlBGQCZFZuO/ANct4707xD4d0KeNtQSy0VWZ0uYpQtwFIyIEUnP3sAEZOPpWl8TvFdl4Q0/w3qV950qS6tJMsEMZeSUpGwUAD3YV5B8SviVrPjWSCO80l9NtYZP3FtIQ0rbuCxHY+1DnygottHGWZhmupb7VbqGGOPBleSTDSnPCIvVmPt2qh408TalbwwzWOmSwWjsY7c3SYJAGflQdBjH516noPw5stGsJPEnia+himWPzADgtCuPuD0PPNePz+KdCXxxNqWpxXF/ZruCRk7icjAPPQVzt83mdCVj0bRxLrEKy2c42q+C7LnB9vU1Z+IWtC6tPsMUUtzf2UkctwA+ECAcbiOCfavP8Aw74nvpLhrN7j+zREfLjt4k2hB36859zXceDrOx2XCS3Bbz87XkGSWPr65qqcuhlONtTH8CW4+yXWoTN5kd7OVbZwCg7/AJ16NYI02hSwRvukiU7D3JQ7h/KuSe0i0lrnw+FVTatviYfddGOQfzOKu/CbxH/aMdzb3Lf6VaSEHnhkzjP5cVhUTd2+h1UXZ2XUwf2itN+0eEbbU4wS1pdIxbuElXGfzVa4qx1/+0PsHiUxo9/agWuqx950I2iU+u5TtPoQD3r3DxnoZ1XwFq2kLGDILWWOMerJ+8jx+AX86+W/CN4LXWomkwYXBjmU9Gjbhh+XP1ArWi7qxnXXLP1N/W9P/sbxRcR2hEqKolhljzxG4yG9sZ5r6S+DusT6t4Jjtbx99zGuxyTyw7N+IrxfSdUvdJ8baPHfW0eoW8Ia2YYwbqylGCjEeiscfUV33guMeFviFJZxX63mlzEeS6nI2H7ufcZwR6iitHmjchN3K/xH8LeT4stNQSVraO9PlbsZCSgdSO4Iqh5194R1NtL1uHdY3CElVO5Gz/EufryK9I+NMBk8GxalAhzaXKT/AEGcH+dJrVhpvijwvbNcIrK6I6MpG5CR1B7UqEOaDtuhupytKWx4xpd/baP4olli80aeXOfly4Ucjj1Fe1T2tj448GX+kQyxuLmL7TYzdQrc4OPZgQR6V47q/h3UNFkmhaIz2M3yLMo+6wPGfTn9Ca6r4FamYPO0oswnspTNChPJjcgOv4Nt/M1g7p2aO2ooyipRdzzrwjdaTa30uj6xbXOlavDMUivbXhlcHBVh3GfXivW7GSdrA22p7L23IIaWJMgjH8SdvftXJftF+H10nX7XxhYRsLXUGHmso/1c4Gc/8CA/MGum8G6xpeu6fA0sostTQKksMjeXICRwcHnBGCPrWqm0jlcU9xvhZbzwD4ji1fSS994en+W8sg24xRngsn0HauJ/aF8PT+HPHKatpz/6LORcW7r0BPzcexyD+Neqvot188kLuHI6xEAn32/dao/H+hS+LvhTLaSIr6jpHCOqlSUxlDg9P4l/AUnNXTQrPY4Cw1XSvEVnB9pSGG9MYMlrIpV93dkB5x7rUsmiXFvEzWcwnhYfNGzYI9w2OD9RXG+CLrRtTsBoXiCZFvLdiLSaRtvHor9QRW/NYeINCmEls8l/ZEDHP79B/sno4/WtWiNTivEmlPo+qtqUdtcw2+4efEi4P++vY/SrFpqkkGnfbCq3FlJuEcqrkA/3WX+E11cPiiN4j9oSK7XcVkjK7XjH+0pqOXTfDc0huoH/ALNmIDMwbYuD6noR9atT01JtqLDdRzaLDcW/I8o4C+ldt4J8VWevfDc6dq8qyw+X5M/mkEsBwCP9rp+lctLYMluWffKMZRoduG/Lj8qTTBpGnWP2S2RYZIkLb5EIVSRy2O5qFFXKbuYJ0W2s7+4Zo7eTLEQmNDl0/hY56H1q9Z6wumoUZw4xg2ygEP7fWpZ7KS50+S4gvU2yEbrnkYj7sOOv6VzV/oLxWiw/abeWKKUs0vm7WUEcEk9xVqz3Jfkddp0Gn3BTVtBfY0g3TWjHkN347H1rJ8beG4b+NfEehxul3GD58MZwWwOf+BCrXhmCD7KJGkhkvI+FlSQAXCH++B3B71cs/EENncNLLDNw+y7UjJiJ4Vz6jsTSS5WS5XRw+j6xeCJI96XCPxvB2sD6MDVvV7O8a2N55ZDREOpRgwJHatH4i+CpvsbeJvDcZaJjuubeMZA/6aL/AFri9I1jUmieKNWkCr+89dv9abiVGSZ6n4b+I0WhWImXS45LqdUEihAfMHYZ7e+OtbWr6vIug3Wr3QH2iQNcui4AXjOP5CvJtLurW/ubW2Td5nmghR1Hr17d66T4qambXw0tjBLzdMsfXGQOT/IVlJO6Raskcb4EKXPiiOZ1cyli5O3IU+texNdWSg7llVCoLFBllIrzX4cyWOkxt9ub99OcYByFHrXrmlLb+WZo9lxC2OVIPFax1djJ6alK20OHU2Sa21LBmTIMgwHHv3ol0PXPDuySAqB/y0WKT/WA0nie1aMh7G6kxgleP0/+tXNzapqMQ+zzNIp4wS5P5VfLNdRXhLodjd2raxZLbagyxIMlVYYYHHrXHeIfBF5HIZtHsriVERTK2BtAOcfnirlp4zutPvBa3RjurV+AXHzLWBreqmLVTNtmMKnLorEbl9qhqTTujSLSejMe7V4gplUxuTtKN3+lWIUV4R5o2gnAB65rQ16007VNH87TrwyAnehLZZWrMid7i2hEmUlYY3gcFh1/GsJQ0TOmEtWjX0q7k03UEy8klqfkkRhkFDWvpemSaf4rudRWOze1kh2Rr5IyPQ4xgYqhokMm1BJtO3oxHPvXTwyBo14BK/yrsoUml7xx4iqnL3TTjHnQ4b7w+6B0561PAmxQg6+tUYJcHOfxFLpF39rWW558lTtUnjgdT+db9Tne1zVnn8mHO7LNwtUWkGBt5Pp6VSuLr7RKZP4Bwg9vWltt01wsfZj+lEpWQoo6WyhZLDLAAEdT27n9MV8x+MtSuNb8Y395Hkq858sDrtHA/QV9BfEDWLfTvDVy4cLKYPKj2n7zPwT+A5rybRfh140aSS9bSUt7YqsrNNKu5UbkEgHP51wppu7OrXZGtaXEcem2sLgZdQhEQ+cn3NeneC/D8tsFuGjH22UcDHEKn196wvCPgW40eWO91Z2uLrd/o8GBtB/vcdQK9c0WJLKzUzAyXEzYVB1Zj0FZValtEaQh1ZALKa3szbWULT3L9FH8TepPpVdPC+n+E4Z/FHii6jmuwvzSOcJF6Rxjufbqa1L7X7fwuHmmbz7p1ZTGq/MW/uhv4QPWvLtXvPEHj/UnuBJBP9iz5Ikl8u0tSfT+83qeT9KUIcur3HKV9ifxB44tdVje61mOdNLDj7NpYbbJdEdGmI7f7A/GorvXNY+zLfata7JDgadpEPyxwjszjoPpVPw94ZXSb99R1C6j1XVv+WcqD9xbf7gPVv8AaP4VenDea8jne55aV6vm0M7GbZ6ZJLN/aGosr3kj+Y8rdQewA7AV2Xhfwjrniy8WLTYXW33Ymu5PuqP6n2FVvAHh3UPGXiVtJ09WEcDD7bduP3UA9M92I6AV9FeLfFvg/wCF3heCGeRV2KEgtYhmSZgPQVcIc2stiJzUdIlzw5pmh/DrwhsedLe2gQvPdTEB5W7n/wCtXj/xe+Itze6ZHZWxaJb7/j2tySG2f89pcdB6L34rkvGPj/UdcuF8S+LoT5Ck/wBjeH0f/Wy/wvIO4HU9hXEwNqGpSy6lrEkrXd6++6mjU/Mn8Mcf91R0z+VbuSRko3LFrqMsMEtnpspSOEF72+cbhETwSP70hz+HFLL5KWkOnmGW100uTFbAH7RdOeTJM3Xn0rZawiX7ItoiIiAiKGIb9pHJb03HPU88VsafpU8du89x5dvuQktL9/k9Rnofz5rGcpdDaEUctDbfMhuIPLgQcIgACj0z2zU19qd3PYmx0+1+xpICu2Jt0hB77u31rp7TS4kTfb2c10+4/vpBtXJ9z1/Con0zZbyXaTWtnChJnuMbVQZ5yx6mslFG130PPdM8D2Vldm4h06GNs8TS5Yq2c5yT1rdttJF2/k2zT30ittdYV+VT6cdPxNa2hIPFUoh8PrJHpUZPnatOMyXBzysKnjH+3jHpnrXoWh6XBZQJp2lwrtTOUXoCe7N3P603ISicNb+ELy3h82aGC1HrI+4gfQZot/A+ua7cLFa3MOmadys99NDlmXoRGhP6n8jXqw0vT7S2XUNauo2VBuw3CD8PX615V4z+Kd5rd/ceG/h3YvqNwQVkuhgQwDoTuoXcdjTsv+FX/BnT92n21u16fv3t5mSaZh02r1PP0FefeKfiL40+It/JaaLDcrabv9Y3AUH6cL9BzXT+EPhFppvE1rx3dS+IdSlBHlyMRDHx0Hr1q5ZeJY9Mu77wzb6Pa6Rc2jk2sUeNk8B4WVWPLd845yOwqlZ9SXdbI4rV/CWh+C/Csmoatcvqes3C7YuP3cRONx75IGeP/wBVYXw7tU1bW31jWC/9n6XE0r4x/ESEX6cHn2qn8TNUm1DUkge4SRY8gkE4HPJ9v/rV6D8HfDNwPDVjfToWS9uGlijf7qqqECVh/FjqM9Me9S5K5KTZp+JddtrDwZceI5o2QSZg0yA5UPnHzFTyMfr3qh+ztp+j6XDd+MfEMytdXBMdqjnnBPzP+PSs74uWUniK2sNVkne18Ow6rHpdoN23zFwTJJk+4xn1zW7Ya54M0mEW2hWB1OSIbVaFfOAx/tHCj86OZ3uW4q1rnqcXiq7uoTHpdnLMvZ9m1fzNZoj1lb9ZtQv45QfmFvHjCHIxz1zk+teT+Kfib4pjC2OladDaTMmVSZmdlHb5Rhc/ia9P+Elhq02m6H/wkV0Z9Ruz9pnJUKFGSQuB2GQPwrSLm3qZtRWxyvxu8U+HdC+KGg6drLpImlaUZFiKFy08x449doHWvHfFOuXrazdasIYWmEpmSIj5MAjaOO30rJ+J2uDxh8c9Z1zfts/trRwORkbIhtQfjtH51oW3lQ3sBv8AYkKFQxboD1z+tOUdWxp6I6DQH1DxVoban4vuppXkVpFgzshijB4O0dThWPOeorzTw54cu/GGs6hd2FpG4M52xbxHGi8kEt2HAA9SRXoPxG8RaXH4SbTtLvEkkuQsX7vPyqcZx74AH51Mt9oPgXw1bPKgAkjXybaM7mkJwWkOep9zwBwKzRTKHxD8PQ/Yn8Q2Vs7mZ1ad0+/Gc8n8etRWVwmoS6c1pdJNbWZ3OinbLkDG4jvXVxzNDcNHPH5ltIpSVT91gfWuam0aLw3rMmpacTd2DL80KjLRg/zHvVatXQotJ2Z0uuLbXCWOsGR2uN2yQLx8p9a5XwdJ/Y/xEaZCFsZt0Lc5wWOR+tdlpMNvq2lSXsStLFsOIwvUgZ69jXO3mh6bJqkV9a3RjkyshilcBsj0z6VpKK5NepMJcstOh7Dp0zOsh27+FYfUcH9CK+TvH+gtoPjvUtPCFY4rtvLx3jY5Uj8CK+qfC032pYplx8y5YH34NeR/tM6X/Z/iHS9WaMLFdRmCR8fdljPGfYqV/KuOk3GZ2V4pxuYOm6nHeaPHZ32nyTX2koG327bJWt8cSp6smeV7j6Vr3WqQxavpepTXJAu7cqJ1T5JgMbT7N169OlR6los7+HrDxV4fWWSREG9YTiSJh1x/eBx908HtzWZot9o+rLPp9zbwWMd02+3ETHyTL/eQHmN/Veh9q6eW5yJn0BbXEPiHwLPp74ka4gYA57Y6/nWB8LLjz/AMVjIwF3YyvbyKerFX4/QiqPwh1GSHSItOu2LT2c7W0mO65yrZ+mK0deQeDvFl9PGhFrqSC8hx0V1I3/mOayoy5KnL3CpG8bm/b6XBdRyWU8IeJpDvVh19RXmnhf7FY6/qN1DasZdO1KS0DCTOYujKR/ECp+oIFd/DqTQ6nGUG6F2DKwPGDn/CvBvEus634Y+Iur6xawl9Dv8AUZcq4zG4DYOccqfeuirFSRFGbh1PovxJotn4s8M3vh+6ZfLvoi9s+P8AVyDkMPxwfoa+Z/iiLy/0fRdSvpBb6zpTNo+pEKQ26I/u3JHUle/tXvfw68UWOv8AhQXemSu81g4+RuWUgE4/Fdwz3wtcv8eNCtpbC/1+GP8A0DWbZRM46RXcfMTn/eG5D/wGuWEnGVjpklJXOC+GXxB1r7daaXc68l6ZX8qOKWI5z2+f0Ne4eGvEkaa4mn6gjqk/+jSmN90fzdCT7EA18sWNpN4X8R6cLuG3MU7xzxXwHmI8Jxloz09j3BBHBr3rxxdRyWlvBY7UFwdkSR/KwHHzZHYbhXQ6akmc/tJJo5/4g+B9N8O+Iby8vdN+2WO5jc2+QHRGPDp9Dmk0fSNUtrJL3wZrQvtOkXdHYagN6kd1DdVP516l4ns08UfDu21aQfarmxjFregD5pAo+9ntkAHPsfWvAtA11/DIvr1b6OOwE/liwZSxZs9VOeMDrWMb7Gzkjb1mLR9UnS38QaZPoGp4AV3cBXP+xKOCPY1WsdFu9Fu1jvFOraVnICD96v1HRlx6V3eg6lbeJNF+1C2iuLaQlTDOAwIz+Y/GqknhWOIk+HNRk0+QnJsro+Zbv9B1X/gJH0puXcLJ7FJtbt7rT2m0yF7kwDabW3jDSImcZKjkD8KxE1yyuZTYa5YiyaViInwXjZT0ySOD7GreqWxtbpG1yxl0m9Vv3d9budv4SDkfRqtfbr6ERyarp1t4gsWAPnphLgD1yOGP0xR6E2I7TS2sY2i0qeMwHJMOQyc9cA9Pwrk9c07VbW8kkjtZXtHA/wBT8zR49u4xXq3g7xF4P1XVxZ6jcae4z8ouI/IuI8dBhh83512t74T02+uAmnXU9rBInEkTKVJ7ZHWhXuOyPmyHQ7mZJL3RllWUx7SGhZVb1GD0/lXYxatpNra2Npc2qQX7x+UyZD5x1yf8a7zxX8K9TeHLeXqK7cAxykPg+xryTWvBeveH8rb+f5AfeLe5QqVYej4pqV9xSjY6Hw74gTR50V2b+zZpGj56RnONpHUc1b8QeG/D9nd/2xdaVayWb/MtyFP7kn+8AcEfyrn2j1K4tj5ctrGtxCGeMup2TA8+/wA2K2vDHi6WKc2Gs6NLb28mIZwULRhiOvsCKtK63Id07me+jap56zabb6DdWMnPmWtoqTgdsNz+hrkPFGsX2h+JrfNhbXGYypjvLUSDkjoGHB46iup8UeG9V8H3ja94WuJX0djumtQ2RDnuB3X+VXbTxRZahZwx+KNHXyZiBHMy70bPfPaod1K7LTUlZHFXPi2zmkH2nwxpAbPJ+zmMn8VIrSsvEmjsgaz0i6sDkbls71vzwwIrqp/h94f1iM/2NfNb7uVjYh4xn6/41zGofDjxBpEjNAvmDqGt2ByPdW/oTWqqRe4OLNq08XaHeEpcX81uwwClxARyO+5f8KfqNnJfBZrcpdx/eRoZAz4+nWvP9SSbTiq6rbLtbIJKFGH1BqnBe3Vo/madcvGQeFD9vb0rTme6ZnyI6PXopXkV938O0oyFWT8KqjUFvY41mADQx7Cf73vUml/EDUEuRHfJazoRjbdR71/76+8Ktxx+HtVlkeOb+xrjqFY+bbsT6OOVH1zVKRDizQ0W+8PWvh650tdAjTUJF3C+Epy3OcEdKrHU4JNIttNttPtop1mZmnTJeQn19KqX+jarpcX2q5t/PtOi3Ns3mRc/7Q6fjisW3umt7e4vEbLIuI/949KqyJTZ0Z1STT/EQ0ae3IlHDspyFJGR7dK6e3ucqMYz3rzjw9NIsmZGZ5Sdzu3JJrsYH2xNI7hEI6k4rSN7akO1zU1S+mtdJlnhTc+zMee5PH6VHbXzfYIrWNxs27pmHQn+6P61Wvr6e4RLe3h2RsMZYfMR3IHYU9PJhRY1QADAAA4qW7MfQvJcblwOnrWtoMcl3Owh5K4+mO+fwBrlZrhYznOFHvxW/pOpR6b4Zl1DzFVJEZgxHYjsfpWNVtRLgrs43426qs+pafokEm3H75sdieEHHsP1ruvBhurnSNqW9wk8MYjeS4JbzXx93nr/AErjPhhHP4u1+6vtS0S0ntkcuLqSIiROygN3wMYFe62ttZ6Xpj6hfSJbW0CdSeI1+vcn9a5Jy5VY6Iq5X0O4gh0pdVvmUyIgjkXbgq44CKv+c5qLUNfGmF768z9r25RB922Q9mPqa848X+ItWnvzqWjwwwBRugily3GNpd1/56AYIHYGtnwNZQXht7rVL37WMF2lOPnk/vNnPQ1EY6lNpIwNTv8Axd4l1CQ6V5lraO5L3s42jB4+Qd+M1teHfD9rplmsEbz3CqdzF24Ldz71reJtS0q1uvLW7N7Kx/dxxjcWPsOn49K7fwT8L9a8SeHv7W11n0ezZvlty2GePsxPX8BitYwb0RnKaWrOGku9xW3s7aW+uHIVYbZd2CfU9BXV6R8L9b1C7gvNcmFvZrh2hPAx7jq344Fdpo1t4P8AA+y7sWV7iOJoUSI72bnJOOgOe5Oa5Hxvrmpa+5t5r+eysnbLWtmwErqf78nXr2GPrVqEYfExc0pr3Ubmo+PtL8G6Q3hnwTDHf6p8zT3DcornqzEfeb2H6V5wmj6he6xNrWvXc2palt3mWZMRrnoFB6KPSum0SHR9JhzbwR2m1hhmOcjHNQ3/AIw02OZpLKKXUpgPvRgFUx78KoodW+iHGglqznbvw3PLqLXwjuLy4wN806HaoPRUz2+nrzW3qGqLp1vpWn60ttPYpIyRiEr5kOTu54yRu9zjJpltd+JdeieXUnXS7ArwiHdLIPckYH61R021e+1P+yfDOnxz3YO25v3YOLYf3mJ5J9FHJqPa6WsN0x15rbrfpZ+HdHeW8uH/AHKt/rWPqFHAUc/McAetdLoHh+bSJE1TxVfNrWssC0VuufsVn7Z6Ow9T+AFW4fDumeEdLfcJLjUJvmubiZ9skx/2yPuxjso/GqN/c+ItYRobGRNLtSCDezxZZQe0MZ/m34KaXN3KUSl8RfHeh+HbdJNZuJJbyZMQWNsf3rZPGAOg9/51xt5pni3xwYP7RUWVhcANHYvEdm30KEZLe7Ae2K9K8G/DrTNOma+s7Vpb+U7ptSvj5t1KfUMeF/D8q1te1jwx4Is3vtavIrZT955JPnc/T7zH6UJ82xTXcZ4J8LT2WlQ2+paiwhiUARR4UgAY25Harnirxdovhe1FraRme7C7ooYl3H/eI9Pc4FeLeKPit428YM2n/DjQLq3tTlf7RuUCkr6qDwo9+ai8IeCNL8Nuda8fa4+s6tckSCATu0ZPvj5pSPYY9xUtKOrGnfRGvrmleMPiVqCi+1RrHQQ2ZYYFZcr/ALTtge39DXZWkngv4faSmmW4hibblYkQs0jeu0fM/wDvNge9ctrni7VNStxHakaNp8WNr7VEgHbCcqn1O4+4rnLi90vTYJby+uPs0DtmW7nYs8zDnqfmY+g/lRrIrY7/AFXxfr2qAJpUcVqGAXzDHulC+wI2r+RPvXm/iTxJpVvDd2EDTXuqbNstwrHMODnBY85ODwO1ctqXiHxZ4lWew8EaTPZaZkiW+lOx5O5yx4Uew5rnbC2axtDFNOJNnzzvnhm9BQ4bXMnVSvYWVZNQ1ex09S3m39zHCGx9zcwAFfTXiJJtO0HS/CGkELfX0C2du+OYLcDmT8Rz9NteK/BK0n8WeI31C+EUPhjw24vJMpjzZufLQt1JPJPste/+HbOa48Q6T4k1A5uNTnYxoeBHD5blFx2yOce4pvQIHG/tXaPpunfCnwR4fWcW9qNSCGTblgojwScck85rF8H6F4d0m1gsrfXZntl5/wCPZ2ck/gMVuftl6ktrp/gtWtzIE1B5PLBHzEBTxnpnNcY/xkltoobKPw/b2k88jf69sgD/AHgADnpitorRESOtvfDVk/jHSm0VZbkOx+1XEsTYVVwVUZPBJOPxrs/iP4ki8E+A9V155sSpbHT9Px/FMwIGPplm/wCA1F8P7zV9R0WLUtSSNLi4wbaFF27Sw+Tj1wS34ivGf2w/EAOtaT4IsbrzhpqebdKvad+gPuF/9CqyDN0XQbDT/A9m7Os2o3ZE0iFcnJJIyfpU+h6XbanqOy+T9wzbUUH/AFh9ielQaIqweF7bbG4dAqs78szY6jP+cU6bWYvD+gSXlyHn3OVtoV+9I3f6D1P4VnzaWK5epwXxIuoJPFMiWqRw29u3lpGvIAHXnv7nvTNMutL8QeKTdeKJ5EtFj2qsbYwAMKo9BWr4X8Aa54xu21K98u0iuSXRVGSRnsOwHvXq/hP4W+HdIQSNCLufGDJLiQg9xjoKhzUTWNOUjltdupVgtbZJCs07BmwfuID8x/QCtvTw09oNQu5A0ZVk3Y6JntXHf2qurPdXlva3CvJiGCMxsdsY6c+pJzXSapNcJpkNjbQyGGBFVRj77Y5J9qnmkpe6DjG2psaQ0mkSj7Oo+yTsSrN0GejDFZd/pct5rT6pJMR9klKmIgEnI4ZfXOareC9W1a0kuLDXtLkj06Q7reTIZ42z6A9D1rX1C5xqUkyXBmhkAAUjBDAcn8sflXVOfuHPGLUjf8CXscdy1sy9PnIPPysSM/pU/wAddBk8QfDa7Cw7rm0UXUZznLRkhsfVCfyribHUXsfG+nbWGy4LxSLnA2KvX6g17ZYmO805oXQsGXLKejcYYfiprz5vllc9CHvU7HzL8HvEjwK+gzOArMWh8w8Z7ofbuD2NdbqngHT9Vme6spks3uJA7bxhPMHqR/q2/wBroe4rzbxVo114e8cX1jbsYpbK5/dyEcFDyhPsVIr1vQdd87ZDLGLbUCi+fbP91hj7ynuD2NdkZXVzikrMf4RSTQ/FMmg32mzWN3NDvzIOJtrZUg9D8pIDLwQK9W8aeFptY8ISapY5e/0yA3kCYzuC8uv4jP6VlaNrdgLGOx1u3W901Cfskki5mspD3VhyBnqOhFel/CbULW7ggjkZn2KYnPZlbjBrKpH31ISbs0eV6bDYalZWWp6fI01i6iRGUAKrHJZT+OcV5Frln4r8K+LNSnbQ5NY8M3w3T20ke8FG+ZiB1BBOcj2ra8UrqHwi+KPibRbme4bw/wDaPMsLbcMP53zLtz0wN2T04rr/AAV8TdButMg0jXy8MjxpEZWJZCy8ALJ/eAwOv0rqequZJWPP/hzFp/hjxmNQ8NXr3Hh3UlEN1ETmSylzkbvUA8bvevYf7NsdQtb/AMKahhrK9hZoB6A+h9Vbp/wE1S1TwfpUcg8QaeY0jIz9vtGCv9JU+7IvboDUenTpqGjebp8wnvtLfKqmRnAG5Ofbj6qtcteC3R00JdD5r1drzwjqmpeBPFFo9/piT5jAOJICSCs9uT90sOo6N0PTI72Rb7Rb/QbSV0ubTaD9udCBIDkqMfwkAjIPQ4ruPjz4Xj8UeEIfGGkwrLqOmxBnAXJlh6nj1Xrj615L8P8Axml5Pd6XqwtopLoZExfajNjAOD8oYDHIxkcVpTnzIVSFme8/DzWprfXWsL65ibT9SUwlsDAkz8h/A8fjXhHx48Jf8I14tureWxItLsmaCZDyhBO9fwz7cEV2UF3HBNBY6jCy2MTKYplkOS2AEfI44OTu6V6f8SPD8PxE+GSXUfzanaELIV5JcD+TrkH3x6VM9JKSFDZo+cfAGuLYTJbLdeVz/osmeWX0fHGK9W0/xFp91BPDq5gsbmLBBJ+SVf73tj2+tfP2u2LaPqqOgIiZjjPscEV2sWqRTQJaX9oZ7SWP92RwyKRzhv8AIrRwujNSsz2BXb7OnmGG6tXGY1kw6Ef7LVi3vhnTpZHl0mebSbhiTsj+4x9Nh+Vvwwa4LTofEOhyrdeGb9tU0/HzadO3zbR2UHr+Fdro/iC11ixkntXWCeL/AF9nOCDGe4IPK/XkVi4Gymcz4s0G9aF/7d0hLuBD/wAf1iDvi/3k+8tYukeIPFPhtfP0LVn1XTk4ETNueP8A4Cetetw6n9nCG6jaEEfL5hzGR7MO1UdY8N+G9ek+1LF9gu2/5b2xCEn1yOD+IpXa3KsmRfDz44atrDtpurIkF0D/AKPMF2CX/ZOc4b+dd/a/FnwxMJbDXFit74kR7bmPZvPqCeMV49eeFfEmgOZ7ZbbW7YnLJt2y/Ur3PuP1rMl1/Sdf1C20vUbRrO8RwYzdD7rjPyk9weBzjrRzLoKzW57hceEfBPiRZDJp0ccsgJWS3k2jH1HFcP4p+FOrR6ur+HfEVxbmZAES4VikrDsxHQ4xzjtWRoHmabcONPvr7TZVJ3W3m5UH/ZB/hrrLjXfEjwxpLfLOqsGy8eCCOnK/4U13FfoZmir4r8NqdN8W6NPc2MhK/bYMTRp/vY5A+orJ8T+BZ7NhrHhWSaS3A8y40xJPlmXuYweN3t37V3kHxIgedNP1K2ZZSOHTjcvqMdOa2Dqeh3qbrG9hS6I+aJsLu/8Ar1opdGS49YnhOleIPDlxNvtXu7C5B2ssZCMh9GQnn8BXZ2OuahHhhcwXiADCuDG+PU9QfyqD4ufDWz8VWp1jQbe3tNahB83y+EuyP7391/f8/WvLdFm1+1xYaml5ZyQtsBmtnYHHbeOlTKkgjVbPc2vNF1i3Ed/YxqrjDCRAVP48rWBqnw28K3gLWW60JOVaJtq5+nK/yrj7XWdTtwFhtnkmUny9wO1vT5gP0IFdP8Mx4s8V67GskVtpNlEdt1cXbGJ8/wCzgjd+WKmMJdGX7SPUwtX+EerJG7WVzaX0eOkq7WH0K5/UVzt18PfE+i6WdXWCGZYpCstmr7pdo/iwOCv6+1fUz+Fvs7hLPXdO1DCk7mzGxPoCODWRdLJEzC/tZY1U4LSx8Z9jVN1I/Ehpwl8LPl3TvFl3p9x51is2nuTtkiic7GHfcp/l09q6yC98La/BDa6tYR6e4PnG8sQAM9AXj6Hv0xXrd9o/hzVXZrzToLoHjmMMfzIz+tYk3wr8I3b+dDFeWrh84jnKqfY5B/nWkK1tyXSTPPL3Qm0vzpNNa21dBCZUazVnO3pl1PK478Vn2d9aqY5F3TXBwF3nPPc+wr0nWfAniWGcN4fvbG3iC9bXMVwwHZpDu3D2yorltc0fVLa6iOtaDKpRNh1Czgw/H99VyrfXgmt41k+phKky3pVsjgySOGkfG5gP0HtVuTSPO/5abQe5FZ+mztbW8kqsLtUOMwD5gP8AbU8r+o966PRDBqOlS3U+qQWTpJ5aRlWdm4zngYx2rTnprqY8syhZ+GdIhR7nUy18mDiJ/lQD3A61zWtJca5qWn+FNN2pHO3mzf3Yoh6+gwAK6Way8x2VtXF2yLmRI4JDsH0qx4Xtf7Oe5uFsTcXcswSWXIVgn8KjrgDvXPVmm7xNoJrc7zSLW2sNLElxNDBY2UWXkICLhRyx9q861LV7z4n66LeyuP7N8LWEmQzHa104/ix1+np9aPiNcax4nSHRo2GmaNDhpokb57h/9onHyj0qmdKls4oVXT1liA4Mcykj04yK5oq8uaW5vdJWRT1dRbXTwWdsFhDEwvGGwCOhOeue/wBai0nQNZuohc2TG2iJZ5Hn4GT2CdWI5wenSt61XUEgKw2rKd3RduMd84qUX13bw7ZbO6nk5+UYO4U5p9EOLVrXOi8ATaB4Ra31C+04a1rXBLzt+5Q54IXqT7dP510nir4geKNfjYtdrFCMgQqNigfSvGbnxDrW2RbTQJbdyxCtMuS5/wCA549yaw77UNcmmaPUL668zaf3cMbRxKewL43H8MVLlN6FKMFruek6r4p0nRY1kvLuMMoJ2bguT6ev6VzeufE2WGxe9sdNkjiA2rPcExI3sAfmf8BWP4Z8GFZHvy0M93tz9ouslIz6gHk/jWraeHobjWUb7Hc+J9VY4V5l220I9f7qgfiapRityHUb2Mfw/a+MfHNxDfapdSQaeZARaxIU80e59Pqa9o0jSLPRtIT7a8McMA3rbqQFT/ab1P8AKprG3tvD2mma8uITKkRaWTO2OJQMnHoo9eprjdC8OXnxIvbjxN4jvZ9J8HKwWNMbJL2NT6nnaTz+lJ+8Ne6Xba+1n4hanJp+gS/YdChYrdamOr4+8sZ7n/a6D3r03Rb3RfCOmxaN4dtg8qpy55b3Y5/9CY/4VjzJNqdvHo/hizGl6ZboIoAq7ePXH9T+Xer6WPh7wpHEPEWovc3cvK2camSec+0a/M31PFJ9kP1LFpDe6tdCQK11ITuMhBKKfXPcj24q5rd74f8AB8H2zxRqkUMhHyRZ3SSd/lUcn8Kx9f8AEXiW6tjb2NqPC1iwG1UCz6hMD0+XOyHPuSRXDNpGnWQk1PWJwkhBMss83myv/vyv1+igCoskXfsWdW+KfivxJvsvAOivp1nI206ne5JP+4v/AOuuRu9B0TRb06x461iTVdSc/euH81y3oif0qS/17Wb5hZeGymlWIyDcGL53X/YTg/icD61UsrTTtJke5uZmur0ZZ7mVxJKB7sfljHsMfU1VybXNxfEWsahEltY2Y0LTk43OitcuPXaflT6tk+lZM17b28reUweZtxkmkcszY7u7ct/Iegrmtd8a2e2RbNmu2A4jhbagP+05+9+Fcva+K9auLhcWlrMB8qxsm5B+B4J9zVKm2HMkdPr3jqGzyLNRe3L/ACh3JFuvvnq/4fnXM6b4gvbm9m1fWbV9XvFTFqZTiC2HcrHgjPpW5d+ONS0obtQj0tcJ+7jS3EhJ9BjgfnxUnhfxh4g1O3lurqwsI7MuRtFtnPrirUWuhm567mfo+sa1Np7QXLTWsGGCRsSpfPJYjA4/nWfqNpq+rajbeH/D1q1zeykbwhHU8Bc/jW1rt7FZ2T3MiEz3CkRA8YPTJrtv2ebMaJoGreOL21gMXmeRprsp82acfffrjaucDjqSe1K3Ui1ze1HTLbwV4b0b4c2ZWby3W5164hHMspx5gHrgfIvsM967C/8AiBYyX+kyWOk3Yg03B8tsKSAjKAPTqK8r0nUn1z40WXhrUI4pI76My3UmD5qtgkAHOPTt3r2PUvAegabNo6RwO0d7dpDKC3J3A4we3OKmXmaRZ598VLqL4iT6R9qs7myj0uV5VCyoxfcBwc/7vb1rl7nQ9LgnSG5s/tShg3lXDrhh15xXb/GzwffWXiDQ9D8FSxWPnzyDULqWJXW3jUKQxypPduB97pXVw6F4aFhHp9l4dfU7xUCNfXC7CSOrlVIGSe3AHSqXmwab6HK2nxB8Q2ssHkx6XELclom2bslgCSc8Z/lXF3HhaDXtdm1i40aG5vbmdppriWWQ73Y5J5OO/avW4vCunxzGa5jgiK/wxoDj8T0rM8ReOvBnhkGNryKW5XhYrcebJn+n6VDqvZGiodziPEumXmmaZZwTqsKGT92Ei2jgdM965j4jWEVp4csJJsr5krlGZgAVOD/PNbPivxZN4omtryexks7TogkOX69T6V4p4yuLzVvEF3CmozX1vbswgLvwEHYCrUbxsRzKEtD13wx8WNI8PeFLXS4oxNerleXCxD3LdfwGaxtV+JEOqTM2reJrmGIH5bXSYHRfxdsE1yXhPwxe6r4dmWx0eS+uyw2tFGWbae3oPrXV+H/2ffHWuWQcWMWnzhulxJncuO4XODUKNOPUtznI67xX4Q8f6fZ217o14LuI26ssB/1kaddobv6da871bxdqtraXH9pLdW9+I9sccg435+9g165oPxN/sjXJYIrO41TRd/2ORipDoRxuQ92xkkZ74rf+IXhvR/FFiDZJBdWrQ/vY5kCyRsTwVOOGra0H8LMG5x+JHzd4U8RXd1qIfU9RuJH+7Goxg/hXqVrtkt4MxqOp6/N16mvNNf8Ah7qOi2klwQ4a3b5iw28djj+td/oqMmkWqtIJJI7Zf3hPUkc/qaidkVA4TxjrF5D4wsLm3babRGk55BySSD+FfRPwi8Ux+IPD1nqUalCeGQnO114ZfyrxjwLYaR4quPEVpqCI00rBIWZsEbc7dvoa6H4UTX3hXxnc+FtRjijtpgZLIxDCkr169cg/XNTUheCNKE+WbT6mp+074aME1r4it/uMFt7hl6MhyYif1X8BXJ+FLq21rSINLv5HgvrYEWt6jYdR2H+eK+hfE2j2Xirwbd6VcnbHLAY93UhW5R/qrgflXyfojXej+IptN1IGO4s5mguU9CDgt7+tTSelgrRsz1rw9q19Y6gdF8RRxLdsuIrkcQ3if+yv7d69p+DM1jFrLWSzZ3RjBPfJ+7749a+c9b1A6exs9ZthqGmORh1PzxhsbZFPp/KvR/g7r39l+JbOO4vFvbFg0UF6HBGB/DIf7wwRnvW0mnEwtZnY/te+Eoddj0DUomVLwy/Zkkdco0ihmjV/ZhvX64r5u1fwzfWspbMmnPlN9qxKxg+q+3XBFfTHxQ1q+8S+B9QvtMjSHSdMcXNvcSqxluZIyDmMcbVHOGOckdMVyU2neHGs5NRuJHK2cLXM0lydzFQM5yODnoO/NOF5INjyyOPUtPtcXusXK6U8yNcPeyERFV/hB4/TJrrPh94q0698ZS22gyQTRd0WXahUjOI95yccn1oj8MeL0dPEl3osOoi+gyNOlUKbeMklViJ46cEHr61iWfhjwdrcMssml3Wj6pbzBXW1cxTqcdShI6HHPNEov7SKjJdD2axlGmauYtm7T7/Lx8fKrn76H68kD3I7V8yfHr4b3HhXxRLfaXAX0a9YzW6r1iYnLR/QHkexr6A8FS2k2kL4fuNWbUZYmwk8qlJlI5G4H+IAjnv+JrR1XTbfxr4ZvvDl8wivYciNyOVlH3WHsf5GuVN05G7jzxsfPXwx1W18QeGp/D+piZ7mAjaQcME9R79q9d+DviCfQvEJ0XVLwXVhOvkzSbhuUH7pdfUZHIrwiFLrwp4udL+yMV3ayNFMvQ47/UHgiu/uJlkFt4s0mEvcQReXcxqOLmA9cj++p5z7V0u00cusWV/2o/A11ofiI30UedOvCcPjAim5P5OOfrurivh9DJPYNHqU1lDCAyRPLcor+4253Y/CvqnT2sfid8LJNMvds9xbxfK45Zk6q4/2lIH5Y718f+PtFvfDfiuaO5hMMkcmG2jAJHcexGCPrSpSfwvoVLTXudlBaabZTlT4giKIchYoZHIH1wOadrGuaHb27Xd7bajqm0bUkVFhmQeokB3fgc1iaZLHcQwybxiYgZXt2Oa6a20lWt2tZfJZnJELM/yS9wPY1py3M09Slo3irT4bKObRXvr5pCS2m31wgU8c4yuCfoRVzwv4s0S8uHt7pj4f1TLAwThzAeeOc8H6iuB8T6Dc6bdyzWluywk/vIO8beq1Tt9Qhu18nU4vtsYGFkBxLH9G/oafIrXGpM9t/tjxVojia+01L/Tt25J7D50x64zn8jSXOreAPGJ+yaglv9sI2o0oMUit2Af19j+deVafrOt+F0gudB1557SYt+5yd0eO0iH5ec9R71pSeLNB13WYJvFuiolssRjmewXa5bnD7c9Rn1rL2dzT2jR2Gt+B9ahRP7PvG1G2hIeOGVytxGO21x2/T3qq/jaa1k/szWLN7G7UfK05O1vTJAzXR+EPsk1jGvhPxLDrNohOy0vXMc0Y9BuwQfoa277TLHXoRaa7pvzN95bhQGY/3kkGFY/Xa3uay96L1NPdkjnIy2q6Q8zC2F1gC2niBlA9fmzx6cil+zz3dit9pkYS6iJDBeoI4KMKyNa+HPiLw/cPf+C9SknhUkvaSMVZfbn+TfmaxbDxyLXVD/bljNYXwIjuo9pQuvZx6MP1FWpXWhLjZ6nd+HfEV0ivc22CS22eCUfdYdQcfzrsIbiw1a3d1jSGRl/fROodGH+0vce4wRXD27x29xFrWleXqdlfSLHNGSGyx6NnqCM/0rt/DvhF21OO/vP+JbECP3fmtgk/X+QrSLvozOVlqYq+GPDh1yBLmzu9ObqIIZC9vcD1Un5l+mT9K9bWbwza2cUek2Bs7q3QY3xbhKB0BXr+OBisDVdOsbfT/Mmkjl0wNtVrhgrA+vsM9K53xpb+NP8AhGruPwjfQ3bSLxFdYaZF7+VIeh9M/gauK5diG+bc7bV/iBb2ckdpe3GycMEitYIgQ7EZ+/woHuT+FebfFO28T+P0dNSvWtok5tYbG4KomOhYfxn8qxfBnjfVL5WsL22vRc2q7Li3lQPMCBySDhq6iwvdP1NopEjgtNx2uJ08tg30wOM+/eodWWzKVOO55zZaP480O03LfvdCHA8rBYMB6A1tad451q1tT9s0e/fGAcxFf5kivVk0mNY0Zre18purJdAA/g2cVnwyeGxqflLf2sF4rBEjZkZg57DDcmoaT6GibWzOZsfHekfIJ43gdgARIPu/iP8ACui0bxVpuouY7YpcMnUROrMBnsDzW/LpGnTRfvbSOeRRuO63IYn396dpdtfaYpa1i8mMgbIsbcEnnp2pcsSuaRnlfDF3OJb6zsTKCAGuIvLcfR+v/j1Vtc8A+HdYhlubC5vtNO0HNu4mhyfbn+Yq5qkX26VW1CF3CZA8tiT6Yyv4cVWvIFtXhXT49lxM2VDKyMB3JYYNDlYVrnOaVoutWWsy28niOS9hjRQ00ZaMIoHAbnqB74FUtW1mCPXv7IsYZpJZIy/2iUYTcp5Bc8bj6c4rfvDHCDp9vcFPtLMBJ5gOTjlvmHIDY6nk460ls15aaf8AYVsbSe2RcGNyGOO+c55PPJPNKMtbsTjdHB2utiG4k+1Xg8vzDHI0bh9rdcZBI+tWLy+sJEMVjPb3E5+VI5Nu1v0/rV3VvDuiXTRvD4evNImXd5cluVEO49cdUyfzqpp/gvWHMqyzyXNk7DdFEUUOQOA2CTj26VfNfYVu5zuoNqE4a6sbGwhKnlYJQQMdRw3rU1rb6pd2scyTraSE7dvmSHHqSRxXYvps1nCq29hYxAAKWmc/J7BduDSrptvLiPUNctSxPKNMUC+21VzRdisctA+qMzRG3850dgZluiA2P9kjj6VtWlicRj+1Z8N2EaZJ9DnvW4kHh2zVlW+iBUfdtrJ3yfXOKs6emgSvvlXWHA5ZhGsKj6/Nk0OSCzZz0uktcMiRSSfMPm86IBQO5JFdRoFi8eLTSbRnkON8gX75/Dt7Vk6x400fw/LDY6X4VfWdWmb90skhbYD0LbVOPzya63QtV8QfZ5LjUJrK0Vk2rBaw7I4R1JdySWP04HeoeppFWKOpaDpZSNvEkUuoZcPFpg+7M4PBkHdR78e1U9X1iF9Wgi1LfeXxP+iaFpq7zGo6bh91QPViMdhWbPr11r9/LY+Gp8RF9k2q7C27sVjH8ZHrnaP0qr4o1XS/h7YQ2Gk2rS6neMHkuZH3S3B7Bj1xkjpgdgKlvQpJXO8hXWrxBHeXkeg2/wDz56Yd90R6PORhf+AAfWpIrfStAjeSxtobKSQEySM2+4k93lbJP1ripfGWk+DfCif8JBqDXOr3BM0sSHdJuP8ACoHQDpXl3iPxb4s8ZvKLS3/s3S2UhEYkO/8AvY+bn0GPrTV3sEmo7no2v+Orcu1noqyahdglZGVsRx/78nQH2GTXnl9rWmwXf2nXdWjv7pD8sMY/dRH/AGR3Pua5o3Wqf2pH4ftYJksnjC3B+zKCGI+Ypxwvv196ltdDsI737HBYzS3ZbCoGwre571rGmktTJ1NdBdZ8cXlwHXTbPCE/fJKqPwHX86k0rwtqniBY5dY1nyEmUNFGoypHbgcD9a34vhlrDRSTahf2sMW3KwI25ifQ1r6fZxR2q6fDDOHjAP7uI7Iz6gnk80+XlIU2zzq/0HRtEuLhdemmi8vPlN/z3X/Z9/WsO0hg1Wb7RZ2ckMO7ZBCCWJ9WY+tep61BFfTxzXVjb3F3anaVnXK7T1aun07S4bS1VpI7cFRuCxqFVR6k+lCuFzi/CPhV49OFrrECTWrndHbOMlCfQ9QT6CrNza3CFbVLDlk2wQwJkqvB5x0/+sK6S4uLi6uwun6fc3jKMKRGdhJ/kMfjW/4Q8Ka9a3Ud0bW2kkIY3LzgynJPRQMAAe5P6VMpuJpCFziL7w9pOpC2sdRt7aSZYQ0ux/mVwCeXJGFAz93IPvU2oTapJZWPhqyV5YrFBFBBE2FhX1wqg55Jyeua9YsPh/Zxh/t3l4k++rfNx9BxWps8OabcrBAv2ufgLBDF5jE+yIKzdTQ1VLU8r8NfD2+bWxrsAng1hT8t2r7mxjHTJA49a9RstL1q4jhj1rWrmb7O6yxs+3crDowCgY/Ot2GHxlqMS/YPDMemQY4n1KUQgD1CDn88U+38EzXThtb8Qy3fHzQWcTLHn0+Xk/iahtlpRRzmsa34V0JmF7dia4xuILeZI5/3RkmuB1v4vyXl9/ZXhvw3eXc54UyKUXP+6OfzxXvVrYaDoYUrYLAp4LOywDj12/Maw9U+J3wz0J3ku/EmgW0gPKwQmeU/lk/mKq3kS59Dxf8A4QP4veNLuWXWNQhsrFw3lWaSspB7bhEDn6E10HhP9ne/0m1muNV1CORsmRpI7MRBQBnG52Jx+Famp/tQeEYZRHpVv4h1LBPzGOO2jH07/nWLP8adY8YW13Z2Xh21sYJV2GaW6aaXn04AH60uWbIckZ3g3wVF4t1qbSFu4IbSIlpGfncu7oMdzWx8aPhZ4E8K+GIr7RLCK0lU7S6W33vXLvz+teczeJ/E/h4XEfhzWn01Mj7QUiB83aCcF+q9+hFcR4z8Z3niaCM3N1fTz5If7S7nn2zwRVTi9+gQaTPbPhN408CeBPD8s+qeINFjubnEghYtNKg9NqA1o3v7SmmX9xJaeG9O1PU2j5x8lpHjPUfeY/pXzrrvw/8AM0iK/wBLf/SSgZ4Cflk9dp7N7dK5zwyLjTbm5urmOa3jtsJKxBVlc8Bfr1OPQGiNKNtAc3zantHw30qY2mk6Y0Py2kZurnefvSPyP0rj9d8ba3Z/FqafRrsxxpIts0LfNHIi9Qw79+a9v0vw1LYpdpYatDdz3AJZhAMLxj+/wB2rktD+GGi3WtvPqljfW14vz/aLeTMRJ7lGyf1pxpzhLmaCc4zXKmdHYa94c8Q6c8Oo6ZBHdqBwMmPJPJAJ7965/UfBERlNx4bvlt1nmKvaLJ+7XgEYJ6c556cVvw+Arm11Dz9P1C3vbUHc0PkhZeO3J/w6Usth/wATJXmnutJfgOXjJSQA9OnDe6mtVNT0aMXBw1PL7j4d+K/CupJJazW5uUkMrW8hHzjHJEgyp9ulamleJrDV5I7XX7aXTtWs7hZbSeQEKrDPy7u2c16ra+GdYkEcqa7FcRKQYhLbSE4+o69fSq+t+E/PmLXSWlx/z1ENrIAf94EYyMVr7PsZ8/c6HwdqsN/ZRTLtZDlZUUg8dHXj0PI9q8a/ag8JT6VqsHjPTl3Albe+IH3jj93If94DafcCvRtB06Lw03m2cumfZmOXWGTayueASh6e+K63WtKsvE3hi4sbqITQzQFJEzy0Z6ge6nBH0rklF05Hdf2kbnzt4Hf/AISTw+unko01ujPANoy6nl0J6n2H1rK06C98L6vdx6fPJcaXcWrXJiX5jEwPII/P8qtaB4F8U6L4l1LT7F4nayfKg5yysPkcAA8MP1yK9FvvCGsa3BFc6dot5a323J6BBJ2K5x8pHBB471tZtc0TnbS0Z6nayW/iPwBBb2bEwyWaoBH0wVwf614hd3F1cRWnhWaZvJtVjfUijZB2nMcee+SAx9gPWu/8MeHfiNoFlNFbQ2lvFdxmJ4GnDeUTgF48d8fw/lVC/wDh74ns9euG0jS/tek3JVzJNNHHP5uAC3J5zjgflUQpyixcy7nQeEvEt3FELYyLdynOY5mJXrncMcg+4/Kptb0/TdadJr7TZIpxk29zAcTxfRsfMB6Hj2rBm8L+LbW5ad9Cu2csGLwsm7Oc5ADcH6VuaLe+Krq3lsLrQ9RZ4iX/AHloy7l9d2MZ+h5rru5aM52lHVHK+II7vw/p7arfmzmOnuZILyFNjzLsYHzR/e5x75GMVv6Drtp4g0Gz8X6OVLogW5QHkgdQf9pea574s6R4i1mwSx0qzkRjkys7qucEFTyRz+ANT+GtAt/DeoxXWk2d1aNcW6rfW6IWhmYAfNjnbICTyMg81y1KN3odNKrZK5Q/aA8IJ4h8PL4y0VN93bR5ugg5lhH8XuV/ln0rg/gvrKvJNpMio7BTJEx5AGDuB/2en5171pcy6XMV2g6bcnDoy8RM38OD0B9PXivA/ih8PdW8F/EG11TwlvOmanJutkUgLG7ctC2eMHt7cdqxpy5XZm1WPMro9A8BX9z4B15ZvtBfSp5A0Dr3L8tFj25P4Vp/tL+BYdf8PReJNGHmhojJuVfvJjOPqv8ALPpXN63b69fjQ7O8is7aASo06hRhXHo4BOSR+deweAJXNlL4f1bAt52Jtm8sqIn/ALvPXv8AyrWUWveXQwg0/dZ8W+DrhFvm0u6fYsjYUn+FvevULCH+yvIW5jdrSV/3U+BmNvxqz4x+EFnb/FZLK6e9tLDUGP2R7Tb8k458s7ux6j2I969Nh+GeyCPTpJNUckFCbtYtozjk4PXjrW1OSkrmc04vU871fScziKaeCZJUzDMp4kGM4PowrzHxZ4Rmt7x7jTozv5aSLs3uPevpy0+FFwIJbGW9t/JJ+81yOD2IwpqHUfhXJHayz/2tB5EQ6khmyOOTgdatxITPkGEq7mORxE4OHSQ7Sp9xWpoegyaqHKXtlCF4PnTBCR6jPavovUP2eNK1OePVL7xB9imZA21FVWZeMbgTzUNx8DfCCjyV16S7uFTdJGi7Ttz1HIzz/MUcrQ+Y+f8AS7Cys/FUVlLqcYQnY8sDBo2bsCfTtxXsUt1q1qbNbe4227sYpwrFkxt+X5WHXOB+NdNoHwO8ER3ZWa31W6CPkO8nln26HHWvUP8AhBtBeTy5NOkuoWjCndICSw98+mKUqbeqGpo8s8O6tdRWwF1CWlQgqXJDqPRT0x6gg0a9pPhXxzHPZ6rb25vIBkuF8ueEH+IgZIU9mXch9q9bm+Hng+ScSLa3sb8YT7ZkL9Kpj4beH4r61u49OufNt8iOfzzvVT1UN2rB0HubKuloz53m0Xxl8NNJ1G20lYdZ0G6HmSI0e9ofSTA5/wCBLxxWr4G8a634mgmjsUt5pgBjDbrhiOpIPX8K9x1bQfsNy0+n2uYud9uzZ+pUjlT9OPUHrWNomk6ZYXNxe6To+nTOTm4tLmEKVY/xAj7pP94ZU1PM4u0h8qmrxPLtYtNauM/2xHezqeguI8qo9gOBU3hvVdU8OzqkEkt3aMfmt5AxMfurdR9DkV65p+t6PeXr266LBHdQY822lj2MMnqMH5h7jitJtXsYY2t28PgSY4+QfOMjqSMcH8a2Se6Zm5LZo8w8Sab4a8cWi3bymw1WBcR3ifu54j2z/eHtz+Fc5p8HjOFhoeuaPL4isw37nUbOENlf9rAyCK+j7axW40G9eG3sI5tg8hVjViDxycc1IWvLKNLOK2faoGMSYB9TjFEkSpW0Pn+bwhqt1O4n8OXcqdY5YozG+PQnI598VS8GfDXxPb6//amsaK1xHaypPZxecGzICSC/fjP519BXvyEtdWE4bbuDM2APxArl7/xDPGgi0+KM7WyQ9zn+YoitQcmx+oNr98z+ZpskTMOYzLsXP4c1i6j4f8QXRhUT21nGBjb5rby3rnOKlu9eku0KyzeVKThlVlx+BNW7WW8tpI7xlSdU6CV04H1HNNxV9RKTRm3nw/8AGUBjk/tZt0iB0ZZmIwfpRF4d8RQ25WdfttwRtklMhyVweB6VfufHF6LrbJqcccYztEEBYD2BNX7bVEvIGxrxB6lfLKmk4R7DU5HJ2Oi+KLfU7y/j+SWfbHGoU4giXhUUeucnPvWhB4X8XvcGc6oySuu0nZ8zD0b1roTcTKFa31gDjvuOD+VaVg0yqLi61wyjsuSufxqVGL6Bzs5yLwT4nYM8+supIH+rXbzUreAp3gf+0Hsrp2TaZWgMcmP99GBzWtqN7cQ7sXE06EjbtlY8+n0FZD+ILEDM95GZ9+DHudio9sGhwSDnZlTfDywitmhjuJ1gPVZJVnUe3zLu/wDHqoxeBX09N0V3E8fUEKFYew3cH861b7xHawvF5MF3dRuPmEVqcj8WNTXltHc2nmReerMCW8xVUL9SO49qiWhceaRht4dm8hpHuJrcEcF02g+2cYqlpui3U1zJD/aU0tsqbigwAOcZL9Ox9a3obq10PTnnmu1tUVivzSMob2C9XP51V0rXptUvtum6SI7NdweeRzFK5P8AEqp8q/jmpvoaKDTJ47Tw74Xf5syXM4LJbRJuknJ53YPP1LED2ph0a/8AEy7tXURWZYBNPRiwf0DkfePt09qQabp/h6SXVJrk7ZnAZ7uXc5J7b+rEn2zXWRXUFnaPc3ji3H3Sm4fKuOueOTz9BU2behpzJI5HVpbfw9Z3V5cRjSdK0v8A1rxKORjAjQdMseMetfPE+s6/8QfiF/aQkFuQwEJkbK20a/cUe49fXmtX9oX4lx+Mddh0XS5kXRLByIkUEedIeDIfX2ro/hrp40XRIS1jdCW4Us0pi8tW4zjLitrXVuhhKdnc6zwvp+j2Cfu4bOW7YHz5nk3s3/AsZNaMk9lJclIreJkPJOwggHpj1rOtVsVImmujbn2mZz37IMdfeqF1JHLEnl2d7cyB8siuxZx6AZJyfccVqmrWMbNliyNmZLk3FrDiOQkSTYBX6EnNNE1uWluLaxNxK67FkLgkLyQMhcjqTU+naH4k1S4QWPhKz063fr9rcSzR9MDAz9fxrsdJ+GuozW4k1LUriFFOTFDiME++OTU88UWqcn0PNrq51abdP5MVojfKMHLED3bgVpaTbapfW+61TUCo6yvmMf04r16Pw/4R0OI3OqXsMW0ZJlYbs/jz+QqoviDQbiPHh/w7d6m0YIDpBiPHU5Z8KBUOfY1VLucQnw1v9W8u5m823kDDdKOS49OeMe/NdLaeA9H0XT0ivJ1nER4V5AcZPcnA4H8qzPF3jjWVt5Fk1nRrGVQFSzt51urpieAMA7U9ya8p1rVNUnhiuNXvZ9RlmdhEkkmVyDgnYONuc447VKUpFNxiex6h4x8DaKogt5Ybq4BwscSmU5/DgVU0TxpN4mmma1MGlW8Z2h5QZZHI6hY4+PzNeA69qcdqy6XAynU52/eKhACg9FAHevWbS1l8PeCLSxu5QLp4g0ojwixp1x8uMn1J6/jUzio6FQqOR3UTaTcTtb3EOp6vcdvtk4tofwiT5m+hzXa6W2oWtp5el6KbKEjGIYVtlP8AwJvmP1rF8BfY/BvhiF9a1TTNKkuR58izyIkoZsYUc5JAwMAdazPGvjS71RxpfhKaRg/E12VIZh3CAjge5rT2UUrsydWUnoXPF/iy+0UFQ2nPfkgCIs07IT/ePGD7A1yGoeMNeW0nvNW1aSCNAWeCNdixLjI3FfmLHnCg5+g5rBlSHR3a5mvNy5Mb3XDFpD0jiz99z69Bnua9H0TwfDN8MdQ1C+s/L1Jre4EcTtu8lSv6uRyxPPaok10GvM8H/aOHi/S/BVlqjiezstUMZlkmlzczB1YgH+4mB93vnmvK/hx4cM2zULsCRpQfIhOCAP77D+Q/Gvev2qrxtT+BnhS9kzIWgs3LZzzsZefxzXgd1rjXOnQeG/C0bqZIgLqcfebjlV9vU96pNtWRMtNSfxTr2hpcf2TpNrCSPklukjDfNnomeD9fyrv/AAJof9i6V59xMxllO9vmPUj+lcT4Q8E+XqCfaASudzNImDxzgelel6n5jGytRnbu2soGODRNaWQ4as868TGa41XUpg5jSGJVRMfeLc/1rsdC8L2LaRarJJbvJAo8xMfMTjn+dc5r+jX0ayajfWUi2zXrStG52sUXhB69AK3fBbPrvn3ErGzhU7FWMgFh7sf6Cs1JRVi+RydzOTXo18Sf2BDC0oJIQx/wEdc57U7xPpGk6pbrHfvJaSjDCVFw59Mg8MMZ69M1tatqnhvwoJxp0Vol0SAZWQHYf9pzlmPfFVtA0fV/EgfUvInvTIc/abk+RF/wHcNze3AFG2pXKfQb2dpHKkNsWvI/K8tkVCjjBzwQTmr9nYK9msv9m3JljztfON3I+9615/c/FzS9AbUTdtqcMVg6LJLZhSZCxBx98c4Iqz4Y+Kmk+JrR9SNzqFrA8jIu+1JZgD1+V+4x+NehGpBrc4nTmuh6QV0+8iH2rQrs7B8rIUDLgeo5/WszVorfcXjmvVXOFS5t95we2RyfxzXFeKfin4e0aykeOaWV0lAWBY8NyOcEg/qfWr+m/FjSJtKiuNuoAzR4CDYSDnqOBzUyjSluODnHYWeSbT9QiMaSRoG4lsn2+XnPJTOOPpVue+mvi01vcpcyqciWVWhlyB6gjP4LUdx4u0NyssmoanbQSOJJGEcRUqBk5P4Ed6wG+K3g3ULea2sNTvJ4t/lq4ss7ie6sF+lHs7L3WV7S795HTztBNZSNq1jdTzqgUSGMTqSR6/fHr0rP8J6tFpup/wBnteC4j4aNypUgEdCCBz2NY0XjGytUuLi61mW1tVkCIJ18oMuMjO4AH8q3bDXtP1yOC8EtnqMEZwBFKqb1I79s574/GsKkZS3RtTlGOxe8RWP9ma3beJrO1EixrsuIgMtNbZzJGB/eX76+uCO9ekadZ+FNUigvre+0i4tGVZIXjiUKykDn7vP0rzyK4sdSiVbSTUraEHey4EuxhxkYPYjnimeELPUtIuby102e1WL7S0sVpdkRFS3JMYPOxiSdu3rmihUUfdb0FWpuWqPZYPD/AIZcgotqSByPKQf0qlf2vhq3k3TXGnjb2K8+3T8O1cxZeLdRgY/btNmgCDLCGASLg9OFIYZ9xWta+PvCzAQynyrhgTiaFUYfg5HNdScejORqS3Rs21jo720c8TBUOGBHT+VSyXelWqmNrmCQ9sE5+mTXPyeJtAjjMwluhCSM+VCGUZ7HHAqu/jDw3p7nas7733bgyArntxyBx3oYlc3Ly50TcGmtluJnHyj7MZARnPJAx3qOaTw/PbCWS3sLZdvzpJGFIOPTGaov4gt5YGZUvEVhkM1xx+BxWPerAY5Lie5aOMZ3Fvm59eSKm6CzK3i2x8NzWElxpt5Z7gCJLfOBKp6ge9cjdWNpeaSdB1ZibabDWl11aNxyvP8AeU/n+db1zZ6Ld2jH+1IWdD8iNHGmG7HIk4P1FYtptihuLbULmzljMhwkVwjcccgDlSOv54rnr0r+9E7KFW3uyJtO1C08Q6fc+Fdd0yH+29PQb2QeXv8A7k6H34zjoav+CriPU7S/s9SjWW7065+zySGTliFDK4/A9e+K5zxbpl5dx2+oaXcImuWQJsLoqALhCPmiftyP15HeuZ0XxFDpl+/iLUprrTtJ1FjazCNiGiu484VgBnpuGcdhVUqqklcipS5XdHrPjTw5a+NvC09nMdt/bgMkir8x2/dkX3H+IrlvAniyO9jn8P69YQQeI9KIjuR5G5Zo/wCGdepKnjNYvhz4laZ/wlkU2nazqtysbNHtuIz5LeqhyBlj2Ga3PjV4Ok1zT7Pxr4NmaHVIFMkYRseap5aBsY4POPQ8d6z0pTv0ZX8SFup11n4qa0BEWj+fGQVz5BU7vUdAO1c/488USS+FrrT7geX54VAPMC4OeV3djgH15IHWvGbH43aLLJ9hbw3fJejEZiuLg48zoVHBPX1q9ZaxfeMLe4j1TRrWxt1lVYYY3O9X2uwZiOeCmevbpXVdPY5+Vo2r34p+MdMgje80nT5bSNMRynZNsUADkqRyOOSK5/UviSNc1i1kZIbK/gVmWaGPaQuOTwSMeoPWuX12wW00gva3U99cXEcQVGZnUO4LYIyckehxzmuf8OaW1rqsmmXErNcrGJrlkAfZn7sX/szfgO1RK6LPXNN8f61Hjy794QXyPNGePcfjXU6V8UNXhuI01JYrqHoGhkVMj3BBryiCb7PMqS/vvlB5bAx7itK3SPYRNEGSTJyoztOeMHpQosR7KfidpHlBpNNuoWB+6oB/HjrV+28WJqixyW9nLLGDmNpGA59cZFeFzyRq5+dxgfxfMB6HHUCs+XT1uZJIbiFLi0OdvkufoDg89TSsB7frWuTLOjTXFvEOhV7kK3px1xWT9qhZnuZdQtUKHMc0VyC6/iBg+mOh9K8JtNKvvD2qSy6bIWt5G/eWlxIcgjoUY/dP6Vc8VeOdRsrGCw0y3fTZJnCtNNF8oznccg4Pb86zn2sXC+6Z7navp+uLGtxOIp0OyC7tX2MrH0P8DH+4flPasnxFrOt+CXVtYVZ7VjtXUJFJiPoJB/A36VxWjWzWcA1Sx1S+nu3gUTw3E4khJ9ChwQD6j1HQ4r07w14hh1jT5NN1S3862K7JhcqWG0gdc/6xO2/7y9D61laUTa8anqc1pvxM/tWJ4tMmtb505lS0iJwO3OKn/wCEi8QTEzecbIDG1JEAGD0wc5Brl/G3wz1LwDqTeMPBKyS2I+ae2K72gB56fxxn1qK6+KlhJ4UuLyW7j069jj2kCPzQGPRlU/yqlNvQiVNI7RtU1662tNrUJwMAM6nJx15HAqfT7Qx2bfvtOaVeRGqLgg8nJJ69e1cj4N12/wBU0kXlv4htdW4DHbbLEUH93GP1Jq9p+s+InmE0/wBmsLUlk2ymMAEd8nls8cD860XMjP3TfsNGur6J5LKOJZdu4Rhyu7vjOMZzWOjeKBJLb6jJLpBj+7DMQ289tpBw2fX9K6K2vDdvFbWd/LdzxrlrlVKIue+Coz7Y4NaV1rNmmjS3evCMaWmd00mCCoOC2MdM8cdT0pyktr6hGPU4XU7DUrSazszrlxc6pqEuyG3YhVRRzI5I5Cqvp1OBW7B4SJs/n1GeCTPzRiUzN19ap6n8P9D8Uazba/4W8VT6fqdsnlwjzPtEOB2EbHIGTyM0lz40+IvgneniPw/BfWKfKdQsIhJGPQuoGVpKL+0wbXRGhaeFIYmEayahIxb77fLn/vqrlz4RuFWNg0ez722SZmJH4cVJpXxMj1bTI51h069gkP8Ay7j7vHQjGQadd6guoHdb6Wlrzw7yFiP+A9vzptxj1CMZSeiMm50pbXdHOkaKvJYNngjr93pVa207zpLeNryWDepYIspViO3b6VdhFvZhwxV5dxxFGN59+OgGKz9LuLq1vVQM0ysdtusfzGMdQhY8L379O1YyqX2N40ktzf8As8GmwMlugZ8fKZSST+fPWsi/1S5lzBaolzOCRn/lmmfXtn8/wqtqeoW6SSf2hfKX/jtrd97n2Zv6cD2rGluPFeqI8Og6bNp1oVwZEi+fH+8eB+H51kkzVySNCfStP0u5/tjxVqqyTtzGp+d/oiDJqrL4wuL1Ps+hKNJh3bTPcwl5MdMrGMAf8CP4VJonwx8XT4dbWRWm5kmmlMjN3zxkmt7TPAn2HUUFxcfaLmNTITIuyOEL/EwPXHYetWoW3MnNvYf4P8MaZpGp2/iTxBcTazqMQ8y1lveVtyej+WDtDf3VHPT1ryn46+NNZ8R39xoHhu0vbyd3KztbIXCjuuQMbj3x06CvoPS9LsL+I3Or6jHDYQPhmkba0jEck/546Veg1T4XaRIItLjfVJ0bPl2ULyHPfIQY/Oq9RJNnzv8ACzwF4wuPD/2PxTpNpPYQfPDDd2674eck7wA69ezGu/tvhBeX2qQX0V5qCiN9jR3dz9oSNP8AYaQbl4r0q88WapNLL/ZfhmPTo3G1Pt06x7Vx/cTLH8q5/WvF11GFi1PxRBBtz+5sYArH/vrcx/BRScl0HyrqVT4R0fSp4vtoMse4bkYF889SRwPyroE8ReCtLcw2Vkbm4jPC20Xm7uOvy8D8a4G91f7RKRaeGtRvgeftmpB1jz/wIE4+iCkt5NdN4hGoWbW4QmWG0jZUT0xISDuH0FFn2DnitLnZS+Mr1pGez0W0sI2J3m8uViVjjrhckmuI1/4gzCZ7NtZ1S4kyc22lWxgh+hnl7e4rmNV8LXd1d3F/basb2Td+6TWiZ4vokg5T06EVHJrt1peniPUtDurJQAEMLedBJ7+YvH4HFDXcfP2JoNa1u5L3FlYaFpaoPnurmY30/wCBPGf0rivGPi6O6uF0ybVtT8RXeQDA0xS2iB4OUjwoH1ya7ufwTF4j0sapfSQ3IIL+Raboiq9cGWPqQPX3rgrfRPDui6nNPoVv5UL4EcskjOzEfxfNyPUD2zWsKb6mLqXJbVotLs9wijinYAgRIFEanrgdyenJ6fjWTq+qpolkLy6fzr6VcW0fPye+O3NaF7JBDJJd3WSFBZFJx0/iYHgVzGk6LP4q8TwXGu3sdu1226Oztxum8vrkj/lmuOctz6A1cnyKyJSuzf8Agf4Z+2a3ceN/EIaZIixtFkA/fT92weyjp7/Sp/jN4k1HUJY9A05ZZ9RviGkSIHKxjoPbP6AV6DYrp+m29rptpDm2iUogGSO/A78k/XrVG18J2dnqDalcLMktw25/MI8+4PToPuJ6L09STXLzXdzo2VkY/wAK/BNnpVu2ra5K13qOAzTO5Ij/ANlCevu34Cuk8dePNF8K6N/pasu9f3FhFgS3J9XI+5H+pqTWdVk0+3aGwsxf6ig/d2yOAlv2yxPG71Y8jsK8vi+G2qa/q02s+K9UtVaRtzRxSlto/ug88CiLvrIXK7aHN6R4r8QeMPiTo+pajcqIbO6iaKBTthgjVhhUH0/E1+g2g+Tf+EriNtq7rQMSOOqkH+VfI2gaBp8DpDoduIoUPzypBiRz6Bjn8TxW1e6prbTC3nvrwGMBVSWVmUpyQNo49abakHI0T/FqCTxD8CNH8O6a6XOp20pjEKsAURJ3A3dh8vP0ryzwH8PdS0XUk1DUr6zj+Ur5KEufxIwK9B1LUGt9Ll1TULqWGC3QGQeRlU5H3sZI6j8687174r2KDydIsJLqQ8ebMNi59hyf5ULmeiKaindnqMcUMdn5a4KckYVVBb8Of1qnLrem6axk1C+SKXHz7yELew/iP4V5pYa14u1aGXU7ucJFHGzRWkK7A7Y4LHrgdTk9qoQ6Aj6UbiS5uYJJMM924O6TuyxqeWOTjccKMdaSXRsq63SOn8aeNbW8tZNJ0qCS5mddzYQLsX1ZjyB9RVDwnHr2oRppvh2ylaXH750yFyf77nO0fTk+lXPB3gfXNR8uPTvD9wtoSGJmOwSn+878FvoOnavW9M+HclhYKfFniA2Vogytnp6iJD7e/wBcZ96PdWyD3nuzmPDHw30TSblNR8S6haajqSnKrNKqwQH2Unk/XJ+ldpc6/wCF9NhLXWtWszKfuowKp9AOBWJ4v1Twb4O0pbifT4bBHBa3SVBJeXf+6GztH+0a+ffE/iHW/G988Nrai2sY23pbRfdHoXb+Jvc/hinyN6sFJI2r61MMDaLq92Y7e9vI3HVpunKkfULySK6nUJB4d8GNHbtJZQW6ARpGwM0mT3btySTitHwtpui2eoQahcLowlgYN5NpctOC3rt+YD86xfiB448CXEps2sL/AFNoJC4jD+VFvz0YkZKj0q1HQzlLU5LTbmTxXrtlY2On3lyS+ZAqFznHfFe0N4Vlg0eOXUrqz0mCCJctO4BGOcYz68da5LSfF/ix9LtV0fQdK0OzUjYYlJBB7kAjJ+tPm1i90XxRY3Ou3Da0LtjC0cqjbD8u7dGuMKc+3NFo31ElK2hja5ceDfD1v5A1I6hEXaRVC+cS+fmA6KgPY9RU+n+O/EmradK3hbw/Z6bapH5YuCilwF9OAM/nXN+M9Bt7/VdWureFrdDK0yFjwFPPFdh8N7UWPw/2ycI5+/65Pb86uVWy0M+XXU858V6Dqc2nTa1ql7Pc35O6TzCW+vP05/CvQ/gj4pUaRb6PeTZU5WBnPQ/3P8KxvFV5bWmuw2Vw+LW9UxMxOfLb+E/4/WuUsNLuLLX/APhHyXX7TMogYdQ2eMVCfMrMte67o+mfC2ttpes/OSlu0mI+PusOCfoTXr95YQ+KtDDeUsszJ5ToTgsDxsJ6j2PYivEN1vFNDYy7HWBVjAYdSBls/jivQPAutSaZcx2wbzI2BChifnTumf7w7f8A1qiaUXY2hJzieEeO7r4gfC/xegtPEWoyaPK5+yvK5IkTPMbejKeo+hr6J+FOrSeOfDdvd3V3HIJF+ZZoUcA9weM9vWtL4oeDNJ8beF545YxNDOpcOgy6sOki/wC2vcdxXhnwh1vVfhL4mudB18FrIyqEdeY3RhhZEP8AdPcdjxS1WjIktLo3finJ4btfFsnhXUvBk14SsjCfS7pomIRQxOzIBbacgVwXhq6+F81xJHoXjfWNLllc7rTVLUyxk985zz9DmvTvj/5UXiVvE1kqvHaXNteJIq5BQxhHA9cqG/KvK/jd4LsdUntdS8OWcFrdmIzGSM4+1knjP+0B3963iuaJjzWZ2Q0nUpCJNK17TNUhyMJa3xVj7bST+VSPZXNhLG1/pd+kqn7pUkZ+oz/KvnrQruW4vbe01USLJDI67G4YuP6jP6V19v8AELxj4Lu445bu41LSZD8haQl1B9GOfyPQ1k072ubJo9E1n+wtRli/tKygkl9bhPLcfRhyDx60yz0+6sbwP4e1q4SLOPJuQJ4iOwzw2PxNaHhX4m6P4kie3kFlcTNnfb3NuqSD8sZrftz4eklUHTVtW6KbZ9u36j/69TzygPljLoN8GX2uQvPpviKxt3tnZmgkgl3KFz93nDA9x6djVP4zaPcN4K1Z7OJ7m2mVbgsi5dJU5WQ474ypI4I9COdYWWny7Wj1Ka0YZIM8ZI/QGtTRr1kPlx3EcrqSpBb5ZMdx6ZHr1qOd3ujTkTVmeNfszeIdEj1K90XxMwS2u0DQ3CHO2Qeq9DxX0V4PX+wIBZtfW+qaFdP5STo4PkljwrDtnsa8Z+JvwZg1S6l17wM50nV0bfPYqdkcrYzlB0Rj6fdPtWd4M1/xnp8Lw6todrrCwHy3mgc29zGV/hkU4Bb2I5raM1JcrOaVOUZcyLn7T/wlmtppfGWhW7ZA8y7WMfeA/wCWwx3/AL35+tcl8NPEl9deGLySwtmkv7aeKOaGNVzKrRzA4z3xn86+l/hp4w0nxVZSaDe+cLjyVaP7SoDsCOR6HHQ+teB/G34f6l8NZdQ1jQbd/sd3d27vHEmRAQX4yOQjbhj0PHYZdKTg7Mc1zK551e6hrN5qc9/aedb3EUjswI3yA+jDr7dKba2E2s3UmqSNLYajA4HmpkeaR0BB69Mfp6V0Hh+Q6po4jvJCryDM7PlZgSTgEnBOK6G4t9lir3F9Dqa7hxKgEm3PYrg9cc5PSulrmMTnU1qRl8zbCUX/AFj23zAEDnKt8w9+TipTrVxYwi+kW4liDEyJEwJUjsV6jjn3FegXei+BW8NtNaWZtdaMRaaN5TIjBiN2Ochsc5+avP8AVNM/s25tzFeSxvcMdsakMMD1boPofyq0mtCNGaU3iaya2RowjW785mUfLkccjtTLPUFLfaLWaKRGAZcKCM/Q964f4neFJ9FEfijQyX0+Vg0qoDthfuQP7hPUdAa2fAHiTTdWjVdsUF1GoLwsBtJ9VHp7Uuo+h3mlsuo3AGoeR8/8ZYIoOcEkAdcY9Ks+INE0lrKSHzYI7c4/dyHeGJGc56enHB6Vwkt6mjeKmsWnmltNQPmWq7myh6bc56A0yDxNdWk0lreKcAkbnIOR64PH40uaL3Dle6L7Q6zoMmNMcSW+ebS4HmRP6hc/dP0OPaup8Fu+u+LEmtbm9his4xJLayOy+RJ2aPHBByVI9s1zQ8QWNwPLj2luMBTt3epI79PavV/hFpUMXh99SkaJXvJcJggfIvTqfXNJQi2NTaO00zUJ7ExpMWe3IK+WBnaD12juPVPyryf48fBhdc0u48TeCYIvPJ824soT+7nX+9F6N6j+vX1O4NqZB+/iBT1bODWJ4I8XX8mu6jYz6Jdx2dvPvhmdSIrkf3oz2cfk3164VafI7rY6Kc3NWZ89fCnWvE2pxw+E4rvR7eytcrJpsxNtJdHPIdguXI/uk/hXtOmr4ks7YaW/h6wFpdMECw3Sho/9tTyVIHcdqT4y/Cuz8aH/AITDwNcJZ+Joj5p2KUiu9p5z3SUep6989a6/wzpvjifwTBNqCwXWu/ZfKS5K5hV89do5bsT0yR2oU5dCXTRl6Xp8Fux0KCZnWMCTU7kDLHI4jGP426Y7Dnqa4rxnN4k8XeL7TTdL0iKXwpbFkuJ5Yt8E0i8bFCsGCp0DDvk16lZ+ANafRv7DjupLVnVvtV7n99JI/wB6TJ/iPIHHy9uldPpHgl7PSLbTBqFvaW1unlRKIlV/lHqV54796yjF812aO1rHiEXhrUfDMkdvoLSmxdzvhmCloQTyUcYZsZzhucc813mg3Oq6bYTTXtw0xgAbyXCh5kx1GDyfauyuLPwFpMY/t7xTaMyjJEtyiHI7YFULzxn8K7C2hjggnupJhuRLeGRyydMhlGCPoa2UpLqZezRx48O+HdcEupW1ncaTqLcrNYoyO/H8YI2Pz6ilsPBfjy41Fo7hI73TtgKOY2t5AfRkGQfqCPpXU+MfjJB4VIsrP4f38svkLIgmmhhUqSQDyc9Qc8V5prH7Q3xJ1CUw6X4bsdPDtt433Ei49gMfjzSlaRUbxPTNL+Gus3SJ5i29tE4yQxOV+oPX8q1h8NNLdEg1zU7d7dMu4D7F4xjgEZx6muH0HxprV3YJP4hmvYLmQZaOKfAA/h4UAgn05NZGraZY6xcSahp2sxC7QtHNa3Vy0wSQEZGGPv2x16UKCtoJ1NdT0Ke6+Dng5yt9rmmLMvMcazIXbjsq805Pip4Z+yiXRPBWq3a5O2SW2W3jPuHmK5B9q8l03Q9V0FJr208GwX7SkySXmmsu5vXO7Mn/AI9XV+Dn1LVUTUr7T4rC15WKGSP95KR3Ynnbx+NTNyj0Ljyy63O8tPGfiTUrN5JrS10uCVP3PlTmRgP7xO0AD6ZzXkHxk+JcHh/TxoGmzI+ozNy7gMQSfvsPr0X8ayvjp8XoPDELaRoskc+rPyTn5Yhjgke3Yf06+WfD7wB4k11/+Er1a2mujOTLE00ylnJOd5BIqPeluDtHoes6NqOk2OkW/wDa0c+uagUDNNeSFgCewQn5R/wE1NfeKNXa12aZHZWcZwRlWKqD6AYBP4VUh8K6pHG0X2F0lx82Zox9cc1Wm8M+IvNhjBi2qSJi10jOBjgAZ65NUoRE5yY77VBfr5er6tqmoEnlLe58iEHPogHH1z9a6DS/F1lodtHa6Xo2mpBtG0C3Qydf4mHJP1rBj8I6kqrtWEHIz++VjjvwKs3PhRIUJS8XzUxvLLgDj1/pVc9tiORPc1PEPxGuL6z+xw2MdghP77yMh3HoDziufk8XWqoYVs5PKHATjk+rc1lanHHHe+TbT/aWIzjpj1PsOKkbTWTTUnGxpJcAop3Oo7dsUnJvUFFJEWqa3e6hIkfnCGEKdyop3YI4A7CtTwtqJ0q3SGO0tJ0ZD5hdmV5M/wB5gev07VgC0uI7xUd7hSQQEbB59cEU27tZIn8mN5RMyFm/e/dX1wAOeuP/AK1Eb3B2sX/Ec2m3FxI1rbw6cyn97JbSNiUn/lmexx3OPbrWFBBHcXSSbgIxnpxnAzgZ69OPWkui0jLbhlGE+5np16/Xqfz71g63JqN3qFvoWgrJJckCSZ0GRbpjBkbsvXgnpiunSETNe8x91axeIPFjWN3lNMs8PdmOQKHf+GLPsOv413Ph+y8I6LHNJpNl5UkuQZFDO5B7F2OMfSqmjjQbn7LoNpPFJeKux3sCGAwPvyt9xz7j5ves3xXfanpdlO2kWK3DRKwEtsPMZB6srfMuO+Mj3rlnKT1N0ktDubPVdNtFT7IYoZ5mKFvLBK8Z5ZsAZHcDHtVK91kW+oSW8t7BHNgO87MNtqvuTjdIw6DgKOcV4J4T8SX0mqSXGp6rPMEcOsMjcSsOhPrg4OO9dE1rosl8L/WFaS4lJYoHy5Ynn1+Y+pzUumNSR6N/bXhCzWb7PcSXsjHc3k7pGJ75Kg/qaw77x7p0dnKum6HPctboWlLbUA4z0Ykjp0xXNXGrazrk8uk6Xb2+h6cP3cly+NzKPQ9z9KZq2n6D4c0fyrDUBeTTBluJGcbSSMZz+J6ZoUEtCvaNnR6b4m8Z61pdvcpaWuladKAIZGBldsdDjgdvSvqP4K6BocmnadfSWMM9zc2zCR5E3ZZdhyM8DqelfGnh7xjdP4di0OyjjxZDMcsrYBHpk9+fSvsD4H67Z2vw+0LUtWvre0jUYlkkkAUEx8/qlNR1Jk7o4H4z6bF/wi3xIsPmQebHOEQdAVOSB6/JXydoOi3eoX0Y02xMNqrDzrucAlF7tzwOK+rvip4ostS13xEul2k19balahMyo0MUgUnkN1Od/Ye9edeEtFvvGV2vhmFhHpdqwk1B7SPZGmf+WaD+InoS2T1ye1LnUVZF+z5tXsZ/hm3TU9tt4etbm98uPy5HeHMakHqqA/vGxg5YhB3zXqPg34Zw2Mp13xFslnQblEz+YsP+10ALfQYHbPWu3uJtI8MWEGn20EMbBQIrK3AycDq2Og9zXG+L/E1ja2Y1XxVqyWdhu/dQLlg+B92NOsh9z8v1ppaWHruzoF16Sb/R9DgOCx/0iUYBX1UenuSB6mvHPiX8YdO8PzyWugyw65rqkh7tz5ltasP7vaRh7fKK89+Jfxc1bxLFJpOjq+kaKflaNG/fXA9ZXHJH+yOBWV4H0jw2oW+1i4a5cYKwRoSq/X1rRRUTKU+xgXg8R+K9Tm1jU3u7yWVt0t1MCRj69APQCvRPA2mfYW/s427PLIu7ds5GP6V0jaxoXkfZ4NOla2dfL5QKn86s2K2ulw214JJzlAJySHVTjjB64/xpNpvcSuuh5n4W1mDTtJbT4XYXc5fc23/VjoOe+ay5fDQm0x8ODegl154b/Zr6x0z4DfD37f5zaLfyjHJe7ZSD7YNa9z8HPBdukcseiSBATlZbwqPwJasPaPobOPc+avCMk/8AZOn2sG3yVA3lH6n0we9WviFPbabq+hT3+RB9ocyFhnA2gf1r6Ji+EHhW2na403QbuKJ23Nm8Jy3tzinah8LfDOoSwy3+h3FwELbQ9wGHTnjNLnXNcfK7WPnu8l0+/sLuaxuY7mA25xtORnB4rf1CJbPQNG0y3G0yTxggcfKvJ/lXsdj8I/CdukkNh4Y8uGRt2FuSob681PcfC21luY5G0UsYj+6LXmdoPXHNNzRCps+TvjHH5t5ZR7Sh3lfXIz1rtvAWi2l5q+ls14t7cafGX8zuMDjcPbNe7ah8IdAnnT+0PC8Mzx4ILSFiv0OansPhnoOkSyyWfh+a2kn+Vnhkwzj+6ctTjUStcTpvU+U/iH4z+y/EBktVNxb2DrE6iVkErK25+Rz97jPtXrfg/wARXGqadbDUFS3uJFEhCMSMdQVPsMV22o/A3wLLmWbws8bsSXYyNnk5zw9Nh+EujW/kQ2mm6lHBF80Jju3ymPTJPFOdWMug6cZQZ3Xw+8SraMLC/D+U6/MyngHtIvofUVD8YPANj4j0oooCyBTLDNEmfKP99QOqHjcvbrWVZaBHarGhlvYtrZUswbB9DwePaum8MeIPsc66Vqhby+fKlwRsP95c9vUVKkpLlZo1rdHztpHiq70Wa++HPjldiTwCGzuX+ZY2BJQ57o25hn3rqvhzZN4i+Gpt7uFLi8024awR1k+feD+7P02n9K7f44fDDTfGGk52pbTwfvLW7j58onnPvE3cdjXkHwl0jxF4Q8UXsQ1+O1vEObvTbmP5ZU/hljfPII/iArajU5XaRhVp3V4nNfFj4eal/bnl3U1vZ6mITNC6LtjuGBGckfdPTnpWPou3VNLbTdYjVbiLK3CYyVP/AD0Hse/oea+i/E+s2fiPUtPlm02Fvs0csNwBMP3qOuPTqGCnn3rzvWPAN012l5bQzxiHPlOssZKL2Rhn516ZzyO1XUUOjM4KfY+e/FmkX3h3WllbzBE3KSg9R9fWup8MfE/VtJSKK8Uajaj7rscSAex7n616XqngbUdY0x9P1DRpzEVzGwdSUOOgOfyry9/hZ400vVHhGjG8tM5UtKiFh64J4IqIyjJe8U1JbHtuheKtPv44FZ2tpZk3iOU4OCMj6Hmuh03MNxDNcSDyRID52Puj8OteI6d8PfGEN8ZLiJpA8TFH81dyuR0PP6iup8OWvxR0fTYYJ9FN3sblTcqxZfYg5FZuCTvEtTezPb/CevWusRm2uGVL61YLMqPymehHHKEc+1XfGXgm21WNbmYvZXLgLa6pagfN6I4PDD/Zb8DXmvh5b231L7ZcaLqGl3xUFy4DLIAOBlSQevfFew+DPFcElo1lPtmtnys9vL/AT3/z0qEr76G177Hks11rvhHUU/4SKGziO8C21OKErbynoPmH+rf/AGXx7E1654e13RvHvh+40jUYoW1BI/KeOTBWRSOh9QR0/wAaoeMivh61efUrcX/he4G2WRkEv2YH+GZf4k/2u3f1rkh4Pk06WPxF8OdQhmG0FLGabdEV9IZc8f7rZHoRVLsyZLqjK8bXz/D+IW2q6Dd6tYb/ACobmGNXkj9I5F9R2YfeA9Qaz9H8ZfD/AFJjOdLjfYOogUtyOQVzXqlrqFr4x0yey1Szkg1CIBLqzuRsljOc8juuRlXBPsc15J4y8GW1nqCfbdPWVJHxFfRHy5sZ+6zDALehPBx9RTTtowbbNqTWvh/Ou5NNEYcHBW14x+Hf/CoXk+HrWTT3VvG9rbjc5MDhV9zjoMf/AF65VfD2pWkszWt0LuCQHEV0nkyjHQbgNpOcdhmqdrdXWk6gy6jZzwCXjNxHtjkB6jcMqR+NaxjF7SMnUkt4nbf2n8MJYjYt9mKYLNEoO1g3BBB4xj19qe9v8JdIeBrzSNIs2lfy4na2Cl2PYEL15rxnxnpC6ReHUdNYyabMwUx55hyP9Wf9n+7+XpUR1m11Szh0XVEa70+X91kZMtq+QEdW78kYz3471q6Om5PtvI+gjpfhN7qFo/DMFxGE3Qt9l5AzzgkcDpVw2ng5P3aeHbJpFI3YsC4jGehwPrXlXw48R+LLuzk8M3UCahNpiqsUkZCtcQH7rEHk9uQD781peKL/AMZWVrK+YtMjZcuJImLBs9BkgfjWfJpuP22ux6bHqngm1uRGNHtkRyoXy7TDAnuQcHHIAxnrXRNb6f8AZTGdGPP/AEyQD8ia+avhtb6zr/xT0KPUNau7rbciSaHaFjYKpbBx1HA4r60uLFvLI2/MRnFaQopq7ZM67T2OVkuLLTbaWdtLae2jQs8cix9ByfUn0FeZ6F+0Z4b1DV5bLQ/C04bYfLjuJI4kJHBxgE/h7V6J8XUXTfhrrd7yDFZSEDOP4TXzl+yp8PI7zVJfGGrTIbG0ysK5Bye8jfyA7nPYUpqMBxnKR73oepapb2Z8QXdnFpCXcg8y0iuBuJYEIQxAxJ6D3ANbniLVPFU/hA3fge8gGqRxGVIJ4h/pYxnAJxskz1Hr7V5le6pb/EDxNNrl8wg8CeGJSYQx+S9uo+S5/vJGeT6tgVT+GPxTtPEmuajFbWctpCbrFs5b/j5Rf41/uyjk46MDjqMHm942TXU850P40fEbVvE8+k+KNY1C1LExiC2RYHSQH7p4z+FXtav7zX40itfE2oQ3E7cLdXLzxOB2Bz8hx3II+ldv8evhdb+PLE+LvCwSLxFbKHmEIwuoRjoy4/5aDH1PT0NePeEtPhu7iBV1a5j8lSZrRkFuS4OHAfJPueO9axcbXMpKRNf6PbwwxWF/YytPISqllBlDA8HcvDqezDnsa734aeHdcj0UeHdU3rpe1nt7meTdJblj0RSCfXOOOh65rU8LDSfsL29wkujyWrfMk8hcoxGQwYnnI6EEfSpLfUftUMmm74p7V5CzXIRhI2OmCeij2A981TqXWxny23O28U6HHb/D/RdW1i4fVLjR4/sdxc28mVuYi2EcqrAEg4ByeMmsbRrhRp7Twaf/AGYkuT5a7Vd17bto79cEnH5VW0C1v9P+3Wq3ASwniKywctHIePnK9AR6jrkDvTdd1A6Tppv0tGu52bydPtAeZ5z0B9h95j7fSspO5UE7HLfFnxqfC9nBp2msza/qA/d+WoY2UR4MpH989FB6da5bRNc0m00lbRrh40WLe7zoVnJBJZzncAScn1qvpXhfULW/1DXPE2radPrF1I0k5Fz5nGclcKD+XHQCut+Hfwzs9W8rXNbhEtl5rSR2r/duMdASOfL9fXGPWrtFK40m3qd98Jl1B7GLWWvrprSRN9oJZSxnU/xH+6n0AzXO/Fb4yaboF8NIsPN1O7lcfa/JkwdvcbsEA9gP6dcv4v8AxYs7J28O6Ff2drNjy7q5UHEfbaoXoAOg7VzHgzxX8L/CcL3NveXmtamzDzZksjlieTt39ge/0rFuUt0aWUVoel6FoeleKNFt9RvNDvtLSblVmiSVznocnrmt2f4e6LHZK4sihVuoR4ht7bvKIx2rmPD3xM0XxQ7KLa/l8gGSIz22RF053BsA121n4ttmjjkW5uFcAYRF4wfUAmsnipxlblBUk1e5zyeHLM3k0MGsMSH24W6lBGP94tVj/hDbi1k8xdQnfHBQzxnH/fWP1rfvdY027Z/tDxyOwG390Rt/TrVCW6spCVgSOOXjLiLDnB69a2WKT+yS6T7lVrXULSFoYrC+kYDO6JYDnPbh81ny2Mmo5/tWy8UQA5I+zWsbJtHU8E881tT3HnWxR/Pl6qHVV/Ik1DaXGnxpsnaaJ+xVvLH5rirVaHVE8ku5zcXhbRYLORbaLxG7yqyPMdNzM2VPzFsdfTsKv2Gh2cWnLY299qtgECiLfbHLKB3+U4rcstSSDzVjvLk7z8qvdsQcf8CzUd34k+xx/af7fYeUCZIlussR6AZOfpT9rDohckil5Vra2zqurLLJGFAM1k7M/J64UHP6VyN/o1n9p86XWZS7nzJTJYnJb+EEA9McdcDp61JqXjjxDNPLeJqdzbp5hZIw4yi9AGOOvf0zn0qpc/ETxTp0I1G61aVUmB2s/l4ZR6kj9DXRGPUyk+hKnhCWdJb06lYmJstMxfbIq9enI755xWSfghPfK9xY+MLqWC9bzHi8mNvNx6osgJA+ldl4f8V6XeabHN4g8U2927qGmW3uI87jgAccDr1PHFdINe8MybpLPXNPETL8qeesrAdOd2f0x9K5qlRPubQg0cXoXwwv9PheK11e0SWMhAY7FozEepVhnOeaxrT4O+J7PXZ9WHim3lcxlYz5Mo8vPTGCc160ur2FxKgtdW09X3q+9CiTfKR3UgMCARyDW2l3bXsTLbyabK+TtAnwTz7GuOVSqnpqjojCNjxG7+CV5qNlMdQuNNhvypMN5ZxPGGJ7uhXH4jB+tcvB8GfiLaW7wxXmiXQUkK7XJyPwZMivpqSUNGV2hGYYBRjhW/wqQSTDC3FpcN0yYnDcfiM0lXqD9nE+V7n4OePIYeNGiucD5DBdwn8tzDArGb4Y+ObRiJfC2ou27gBFdAT3yDjFfY9vPFCvlR280fB+aRA35c1cW8tcKwtskDAKwEj9DVRxE+qE6a7nxpa+FdShdotQ8N6xuTAQR2MgQsT/AHsDcPy+teg+EPDAGkf8T+1JaLD28QuniWADOR5akZJyOc54r6HF7Du5iGexMTjHt0qrMtjcSZaFfb5W3D9KbxDfQFBHzT4zvtRvbyDQrO+uGmmYeZeXkrOYIh1yzdBgdPauu8K2NxpVjHY+EvEV9a6bkmS4khiAlc9SoK7j7EnpXrM9vaq3zosmR1OF/DBFXtPsrGYKq2UDseAxCkZ9KmNW3Q0aufMHxD8cHwpcSR6V4jl1jU2cNOGgjaNRjoz4+Y5/hHFeYPqF18QPEm/UBLJeyDLSvcHai+gXGAPYV93No+lTuY7jSLJlDEMfJQ4/SoZ/CfhWaN4l0TT/ADl6N9kTP5gVp9Y8jNxbZ8S+MvB9loGim63Lc4YZTdj9af4HtJNQhjNtGIk4GASR9Ca+xL74eeC7m3MeoaFp7EjHz2/Gao3PgPQbfSfs9nY2nlkjEUYKr+lJYhaXQSpXeh4JZaD5V20nnJIIoxI6YynbOMdK1Zbexe5itYyjW5QyRNuIyc8g16lY/DnTFslGZ4GOQ6GTJOf6VNp/wttVYSW1/NtXKgSqGHPNaKvTuT7ORzDfG67hRxbaTIf4WZrgZB6c4WuI1r9onxFaagltqHh5Gtg3JW6JDr6jjGfrXmej3V1NdX/lM0v+mSHZ2Vc5qWd7W6YxtsIY8qxyKpJX1Kd0tD2Lw58dtS1y4FvZ2Qi8zIO64YlR+ArN8afHTxN4a1i2s4oIJ45AZCZJnGPmI7H2ryLT4V0bVPtunM8UigjGcoR9DVfxncvr91FcTqsbpCUAHQnJOf1pqC5vIiVR28z6G8L/ABrn1fTUupitmHZgQJySHGTgAjnPGPrXZ2PxQVoEkvIbxWIB+VgcE/jXx14V1F9Iu8MnmxjG8ew9K938NzpqNjFcCMoksQZQ/XnpSlBbhzNHda/8frLR53t00/ULi4WPzThlHGQOM59ayPEfx9Wzt3kuNOm+QqWSO8G4Fh05HoK8lvFin8a6gzfPHDaqMsP9r/61ea3+of2rDqUkkgEkt0JUBP8ACAQAPwxVRpRtcmVWVz6n0P42JqUEcq6ZqEJYZQSTowNTeG/jxZXF1cwWNpfQX0BKSW0jRgtj07Gvmjw3cXljEk8tyI41ILKT0FaviqzFrrlr4ktGAS4AYgdGbv8AmKl01cpVHY951H48WkN6sF9ot5AHYfvGVCgbPOeeK2pPiJp+uv8AZJVkiLhWgkeFdhI7qwP5ivH4NHk8S6PGtxY3Ki5UiKYREsh7Z7YpPD3gPxppzmzNxp6WYIdfOuCCRnqBgkGo5Y9SlKR9KeEvFAMb6bqEm/ywPmA5jyPvD1UjqKz/AB34St9TjSa2me0ubUmSzu7fl4CepH9+I91Ncb4Kll061nN3PFqDlAo6oVI4ypx15rrvD+viCQ293I0kZ5wp6H1X0PqKNHo2Xe557rXxHt/Ckg0jxXp4tb48rJFbGSCdP+ekb9x7dRXTeAPHGj+MrsWOg3lq1xHGW8uWDy8j+LBbqe/tWx4/8G6N4q0gW95brd2TNviCHDI396Nv4W9V6GuL8OaD4S8M3kMc2hQWV6SwiuotwjnI9CTlXx1Un1xkUc62kTKLWqPVpbPXLKDzHsbSWJAG3LGjjnpXOan4q0xdQmtLyG3glt1LOpsyGx6jHX8K5yHxFNZWEranJP8AZfPPlGSU4VD2xnp1qn4w1e0fSHhNotyrp84hkAkwelU+VtKNyLyWrNSLx7ppvhZwfbJdwBzDpkrLj/fA2j860LD4jLGxt4dM1ieaA7d40n9CWIrlPhnq1jpmnTW0VidKh5ZXuLhZHdz1+XrUeoeJNMtb52j1sbmfcC7bTj+LgdetZtNSsik01qegx+MtUuXZZNP1WEd828Sn9WqVdSS6jheSaXLcq5gQN+YNeW6p8RrBITbWV9HdSANu/eOCR9QODzVe6+Jmg29vBJqct5GCnzNEkjIrexxz+NVab3D3Fse7aHrTSQPa3Me6N1IeGQDBQ8H1GPbtXDa14X1TwJfNr/gp5Lnw/Od95pa/MYPV41Pb/Z/KvCx8UtBsfFP22wu9YmQAskrOeCe20jkfWvdfhR8SrPxZat9lL2l4uFlt5f8AloPVfWqlTkkOFRS0On03WtF8SWNrLfDy2KjyLpHKlfXbIOV/3TxWlrGk3txYNDOq6xabNu4Kq3AT/aT7sg/3SDnkCuE8eeE9Ukin1v4dagthqLsZLnTZUDW9ye/ynhW9xjPeuU8FfFrVLHUl0XxDprabep8rRyEiKRvRQc7T+NTG7KatudNfNBo8UrC+j+xQnDi4Vi8AzjEmRkDpywA9cVW1y8jijt3igQQSY3szZjwR1BGVIr0Kz8ReGfFNuttrVlEbvG1XkysgBGMK45x7ciuR1j4JapbWE8vgTWRdWMj+YumX0v8Aq/VY2HGPQcYq1F3uZSsclqWg2t+Xh01bd4WXa62/Ct6/IePyxXm3ib4e+I9NMq6dALlJR/qIxsmTnqA3X6Amuw1O81jw7qg07WfD19pc4OFkuRsLj1WQcN+prV0n4lWv2yTTry7jkKhQy30eRjHG1x9R1A6ValOOxDjFnlHgi71ub4hWkd8z6bdxL5cecJhduNpWTg5POD3r6F0bVPGqWNtZ+ItHaSJwymeNvlKjJUgKWHIx2rF1e18M+Iodt7blcHh9oniX3DD5l/MVzj+B/GFjbSXXg/xGLm1Q5FtMfPiz7Y+ZfyNR7VvcPZo9p+G9t4fvfFNo9rpNtFdxQyMZ1iXeCBtYFhjnnnIr1m7tAVCjBP8ADnqa+d/2bte1k/EZtP8AE+g2+mXD2cpjuoZT5MzZX5Rk4DHrjrxX1C0Klg5A3dBntXXSdomE42kfP/xrs5pPh/4ljnaQD7M+5C2AB35+nH414d8OLWbxJ4dPhfSbybTVjyNTuYScCJm4RR3cjcB6da+pv2hdEkufhZ4ruLYAS/2bIeTgZUZ/pXx38MPFQ8PeFbnRLR3bUbq486aTBPlx7cFuOdx+6PTNc9VPmOik/cZ6Tr1jYa5aQ+EtOZLHwvppELwI4VbjZ1Qt6A/eP8TZqxpGgeEo2t49CudKs2gDMkNtIWYAcnJI7da5PQr3Q7W5VLG6lsp0JaO1nc7S/U7H9+fvfnVi98QxXuvfZdU09tNmdDG86NtaVDnJJGAeCeaUYtbkSbeqPRvCviO0eIPZXEghaQsxZCCBnHmrkYOcZI9DXIfGPwZAjSeP9A01bm8gBlv7OI/f+X/j4Re/HUd+vUGuXutROjatCq3BXagaCUNlSwYgjnocYyOe9en+CdfF8sc8bGOTARVKnZE/dOf4WzkehGKUqfLqtjSFTmVup5j4Q8d+Gb6wW7ttGkkvlbdKZrkAq3rhV+76c8DjtXRaB4uvde1n7HY6bZxwoCZ52R38tR1J3Ng+gGOpFcX8cPh5feGdVk8aeDrJRYXTYuoQv/HvIx5YDspP5E+hFekeAtFbQfC8UN4yyajOiz38qNkB8cICeuMge5JPaqvGxm4tSOgmaKaPYjpbQqheSRiAsUY5J9gBnn1z6CvHvFWr3PiK+i1qxurmzsxE9tp8KSFWEWcNIR/efPPoMCug+MWsNDp0HhO3kZbm/wBs+q7ODDaD7qZ/2j264HvVjwn4Ys7+whlm2Gxhy0RBwJRgHAbrtB6n8KaslzMrUg+Hng9bqGG51JMWiOQA/BnwMYz/AHeuT+FWvH3ii81i1m0XwrIbfToibe71GBML0wYoscdOMjgVmeJvFE3iW8k8P+HvMg0iP5bu7RiouNvBihI4Vcd/T9ZJGsbbSUslItrC2hYoijhWHJ/HHehRc3eQc3Lojxzwd4Dj8U+J9V0833lpaBmysq7mO/GOTz3rqpvhTdWsBFjOhUE4WThz7j/9deRt9q1TXZrq3DqZp2k3g425JPXtXqfg/V/GNo0cNvqU1zagDb57iWJcdief0rR+pnuzQtG1fw5aukkOmafHHCCshgKySEcZLNlT9Aaxv+Ej8c3Sl7TU5XSQErLE0ahR2AVefzr1fSfE+kvCtt4ks4Yp3Xa81mNyknu0ZzViXwH4IngGqWcsaTHn7TbKN2PdTwCP84qEo7hdo8at5fGF/IVlvtTicf8ALR7hl57555FakOmXkkxl1DWr+5nwCUFw238s9Kv639n0zVJ7O516xlhBH2Te+15CeoKKD375FTXGl6tJvjt7a0k+Xot2i/ltfNTq2WthNVm07Ro1ku7ya6uGGRbQnd09T0H51jafqVjeedMumTwqnLhV3KPQu5YfkMVkXF5qUd8bc6UkDZx5keJD+JbkflTrtJZVK3cwmYgE4kU4PpyQB+VVyruK77FwarrWoFUuNTMSA7Wig/dLjtgj+prX0LSLXT5Re3EYLvzGO4z/ABfU1k6LZxMi3TQvGAcKXkDbvU4HGK6ObbOwkUP9n5+fHIPp9T2FdCSa0MncmbzmkMqxtKsjFYgR98+mPavNvH2q3Ot3R0vR4JbmytHPmTxglZn9c9Ao6D861PiL4wurQz+H7F0t3VPKuHRiWjBxujBHc8bj/wAB9c834Yg0S4WOHUtelQbv+PcIQnP48/lUSmOMR+lWFnp1lN9uuIhJdQ7Wi3jehDAjpkHpW/4cuorUAaGtxKPMXeUT7xz90E45+lXdG8FaPBercW0UmoIGyC8TlQfcKMkc+tdpF4d1S7WK3kgENvzvaNQmF/uRqeme5PNYymjaMWef6z4tuIzLYWttPbTvnzhGy7pD6bxkhR2Ax+NQaXpuqXUa3TeUjEFlLSM7DH1Nerf8K8s5jIIVa0WYBX2nfKw9N5+6D/sgfWr+neANF03pLMFAHytKRux2yeah1kWqUmeP6DZ+JNe8a/2db39/ILULuFvI4XPXGQcD8a968KfDPXpLtdQ1bxJq1rbAALbQXsiIP95s5P0FauiTWulWot9LSG1jYlmFtb4Yn3Y9aNY1iBWDahO74Hyrc3QH5AVm60X0NI0mt2dW15pGj2xjW8aQIOXeVmz9FGSf881594p+IXi+cvZ+CtAlgy3zX+pOI0X/AHIs5x9azfEXiu00WwN9cQLHAw+RvJbD+wLkbvwzXFR/ErXtalaz8O6OWVjtNxOcInudoGPzocpPaI3GPVnr/hLxJ4wj0WWPXtRN3qWVMUkMSrEo/iBAHParl147n07L6tqekx5JIDAbgPopJNeRJovjLxB5P9oa5diNj+9hs4vLGMep5P411/wy8CyeGNUk1JbO2uXki8tvtpMnOTluvHBIrFpdWXbsjsX8c6gdJk1a18P317axqWEqwGKNgP8AaY1iQ/GLWV8SSaNJ8Pbp5ISA8kU6lBkA8sRjv2NdNeXdydFj0zUdUkaxiUKsK4RAB2Pc/jXN3viLw1osLMskSMB9/jGfqTip5l0Vw5e53GneJ4bqNprnQmtyeuXBqzL4s8P243XEIjI6EPk/zr518S/F+1j3pZGa6boFiHH/AH0ePyBrgdZ8beOtWjeXT9IubW3A5kigeRgP94jj8AKuNGTIlOKPsC9+JPhW0h8681cWcS8gzZUH6Z6/hS2PxP8AAV6mYPFumsT/AAtKF5/GvjK08Ka7rkX2u8u2kkkGcSOXfPv6VsaF8LYsiXU7vzSOscfA+hPWqdOC3Yk5PZH2bpniLQtUyF1nTJDn5fLdTx+dbls1mFxBcWnvxXylpOj6XosQjsbMREDll6/nVqbXmsE3T6ktqueCZcGs+VX0L5WeRafrlvpHhxvLRZb65uJGRO/Xqfarfh7SheaSbu9QrLKxYMByT7e1c34L0pr7WHuLwqsEH3wzYLHsorvdd1ey0nTPPlaP5BiKND37Cu2SVvMwTd7vYy9D01b3WX0u6kktGxmOQ4+b8O9Z3xEhHh3U4bKdvNZ4RIrIuBjJHPvxV/4UINe8RX1xqhEizwgbM8KM8AdxVT42Wclv4ksrXznuWNoPLEg+YLvbC5HX8aS0nyhJJw5rGDrFuYJbadlIW5gSYe+etexfDe/+0+FreZmJeOMozN6rxx+lZWoeCZdW8L6Njy7OSKEJ5lwdiKNoJHNdV4Y0jRNE8KpZXmqxzIsbEPDwrnOSfWonMpRuji7iZ4bLWNUVWnubiYwwoF3byvyjAHvu/KuZ8L/CLxhq6JcSww6XCzZD3T7Tj1CjmvRJfGPh/R7byrPyt6uSqQqSxyTyfz9ayr3xVrmtxPb6dZuUcjDTynC/h0/M1XtJdCPZrqWIPhzoWiyrHq1zf+IrhyAYrcrFEPcnJIrv5JvC2i6bDb2ljYWohI2+eQwTHXluc15dqK6pZjyte8b2VmVH/HtYMs0n0/d55rDtLWyu9QUW2iXt3G7Ye7v5SMZ/iCD/ABqWpS3GrRPVNa+K+h6bJ5LalbyA9RAhcj6Vyeo/GTTXZxHDfXjEjy8gKq479c1k+I/CFuLGG60+CCaI5SQn5GUn37VxFn4SvFvZ1uJoIoID88xfdgduFyTVQpQZM6krnuXhDxhceIZLdIJbOBJJFDjaWZPqOP1r1GXwpdNrukWM2syG21GOXc0UCj94q7l2nscA5+leJfD/AMNT6Xaw39tayLBvJeW4j2SyKB1A7L7da+h7bUI7jwvaXUdwgudMkju423DICn5h/wB87hik6aTsLndrnH+CvF1/HdX9hfRc2tw8Ex3Ag7WwCwH3Txmuo1mx03XrGZWEd1HIgWVJB8rAf3gOc+jjkV5f4juNIh8e6nJCEEjTeZHcxHBcNznI6jPrmtXT/EEdn5cq3OFkPBHr3rKS7HTCXMtTm7/wDZ6Xq73GqX2vjSchhcQ3Bkm08+skbZE0X+0MEV0mj+CvFHhWWDWvCXiTQNd0q8nAS2uI8rITnDKy7imcH0HtXWWuo2OrW0eyREkY7UA4ycZO3+79DxXPSWviDwjd3OoeCLi0sbmYhrmwnT/RblvXH/LJz6g7T7VdOq4k1aV1oHi+21y4vJtTuvCs+nXRnBkms9k8SkgDJKHOCR3UdfauQ13SbfUkFzn7NqttJvSTaFww7j19wetdOvj68ltza6ho8a6vGciNTIWjfk5Ktz7jqPSuY1m9uNYuGumkaaVx8xk+cjkEbfxFXySnLm2ML8q5Q0W20PxhrkUF7BDpHikRlfPhUCK4AGA6joTjgjHFHiP4X6/pGky3KulxApwrSjCOCM8HGefcGpbmTzPJnvND0ye5hUGOZUML/UlCDnHfv6VZuPFnigRpBbysIkJYRyOZQnGMZfJ4rqTjJe9uYcrT0PGNZ8G28tu9zJHJpc6/eUodueuCO3UdPyrJ0DU9Y8I6olw5le037fNic7fYg9iPevYrqe+v7FpLq3tVkU5JXCNKSfve5z6dKx7HwvK0hjWNfKlBkdnUsGz1JyPep22GegfDX4wWGo3UWn67dR292xEcF2DiOY9gfRv0Ndx478H6V400yWO6Y2l6E/c3UQB57bh3/wA4IrxS38HaVb3MsYs4lEeNhWPjkZ6dQea7Pwz4kv8AQ1S1ndrmyQYHJLKv4/yNc9SlreB1U6yfuyOVuNX8U/De5g0vxzpb6lp2/baapbthwM8A54OPQ4Pua9d8G/EO1Rovs2pzKsgBEhjOz6MOn4ir0d7o/ibRzFOtvf2cq4eKRc8ejDtXnOv/AAvutIuDqPguRLqAAs2lXcnyqcf8sX6r9Dx71Kmm7S0ZXsnFXjqj6Ai8Tabq9qbXxBZQX9iw+b5BLED7qRxXK+JfhD4H8QxG40V4rXcMhP8AXRj/AICfmX8DXj/hb4hXmhakdP8As11HcgfvrG9Hlsh77MjkfTg16/oOu6Dr6mS0uhY35ALKjAMre4HBpyTRMeWRwl18KNY0F2khluI40+5NbSGRcf8AoY/UVmxr4ksNXklg+z3tqo+Q27eXcxHHQsuN3frzXsza1rGksgvI1vbc8K68n8ahlvvCfiGXy722hjux1z8sq/iMGs22+pfL2PNJdfbUlFnqtjcJO3CvcQbWyOhEycfmK7Pwl471jSLREtdUmu7eMgGK9ImjUem9fmT8a0L/AMGtJGp0vWmKZBEdyokUj0z/APWrEn8IzeYzXWn2sbjpMhKZ+jr0/HFEZyjsRKCZ6LeePNG8UeFNS0fUo2sJru0ki3hvNhYshAw69OvcCvgDwjo+rr4jumMb3AhJS4hicea4z/CpI3civrWXwpqMaieNZTjnzEAlH03pg/nmsDxD4Pg1D95f6RZ3pU/LMj+TOv0kABz7GtPb9yORbI8Nu9YeOd4W8LahaSkkGW9do4UGMDgAjp6nua2tA1zUL9YbO8h0u4ZnJg8sBlg2oeSDyQccjPfpXZrp+s6QxSzuzdW+cNa6xHtYAdlnUEH8aqXNx4fS9E2teHv7IuWO0XDqDCRjoJY+P5Vbq3JUBPCXjXRNc0/S7qbT9OsNStXlKJDaEw7uQC3JJHQ56jmtGz+LPifXZ18MQ2Nvrl1LOjO1naBYwPquWOB34FU4PhtorWyvpqyrYz/OY7e53wyAnOD6j2zWvfaN4ikhg0/RdetLOIkL9mgtTbKeeAfLI3fjmrdRNbC9k07o7dbpbq3ltbyPzJGRo5IH2tvUDlHwSN4zg+tVIrXStOtYVtrl0sIYxPtuW/dmNRyBKeVwezDjPX0nsdHsdN0W20yxVIY7VMJInHzc5b6lsn86r6/Z6freh3Wm6nb+da3BWO6hXIKknIYEc7enP51z3SZulzo8Q0Pwr4i1T4lap4w8YeXbWxleSJROrpcA/dVGBI8tVABPpx16TX2vXHijULjQtMu2i0RXCXN3Dkeao/5ZxD+FccZ74966l7y+bxpN4d/daZZabCh+zCEN9qjIwuxenlAfjnrWpYeH7GGTdp9jJZeYxZvs8AETH/cOQPwxWnMt2RytaHPWiDSYobW3tAYIQVQxdh3479PrVfxZa3F5odwbCzvGuHjYBURjk4x06D/61d/bRXFq3lzRxzrxt8mQKV99p/ofwqd9Q0y1ZfNUKx6JKjZP6UOs1shqkn1PDvC/wj1GzaK41DVlRZQC9vbWzMyn0JfauR0716XZ+DNPW2iTzZ/IjOBGGCqD2GEHP4tXVx6pA/8Aqo40GOpiwPw702bVWVWjWWABeQGUhc465xisnUky1SS0MMeHbchfJsECg8BFbp3zwTn8auwaU0c8Tw6bbiWM/K8qSSHp/tuR+lRXN54ilB+yahpNoMcF4ZH/APZh/KsV7HxteRyP/wAJ7a26gkER2ATA/wCBZJ70lOXcp0o9hdW+HS6prr63csBckFcNENoB7Ku7AFNl+GTeRth1OeNMDC28UYxn6VUPhPxFdKBJ8RLsK43ZQH+QYVJaeAbFQGvfE+p30uPm3z4VvbBoUnu5CcEtolO7+DaTXXmPrt2sg/iOwk/jmqs/wctZJY5bnUHkdDnhEBPtkNzW7c+B9CuLErDFaK4yqtLEWZT6nLcmr/hT4U2utWWqadDrUcV7B9m2XLNsjgjdyGyM4YnAAA5zWkLt/ETNKKu4mSfAMsaoFuGwnCp5AKgDp0aibwnqUcdyUn3XBAaByHUJJzlmC53DkY9MVu3Xw2tm1YXWl6tNpNjp8kceLrfLNJKM43qBxna5KgYUDHPfptA8K3enxGGST7RfiW5kvJBvkQKjRqNiqCSPnAGBznPHNU5T+y7k2h1R41o3ws8M6eyy6ppd7qFwMMxe6wrN64O3rz612Onaf4fsboy23heO0br5v2ISH3+ZcmvR20ptzQXsyW7C5tI4tsUh3xTFstgjKkbehHBBz2qrLoerXiH7LLFKizTRWReGVllCHncwXEfIx83UjsOaycZvcpSguhyf9qaZGVibULaPdklXVkIH0YCtWyt/7QtxNYE3MR6mNlCj8c81dj0R9QtXuYZoo7SCOJZFeN5m8zysuW2AhE3BgGYY6VS8P+ErHWrjUI1+zRTLaCaOR5BCseJEBZ2BxgKxrP2d3ZmntVZ2Od8aeKtH8L7obiL7TdgHEFsxmcn32ggfjXn9t8RPHuvTm38O+Ebe1BOPOuY2bb9ScD8s17JqHhmFb+8t7G/vbCDTVEc897mYu+7GRHgkZPRR/CMk1d07TbyxtpFvpIbqWJ7g+Zb/ACI6JZ+fGRx3JX8DjFWopbIl1G+p5/oHhHxVqO258YeKtRljcZNppcXkKPYscGt0+H7+yi8vw/BYaKjYU3Pl/aL1h/e8x8gH6DPvXfiK+jto1m0yRrzMCSRBHCo0rALiRlCOAWAbaTjPeudvtf0/7LqbpqCullp91dKUtJs74Sg2kFMlTvyrDhucdDSvVbslYOaFtXc4uL4W6Heao95rs+o6ze4DPNezPJn6dvwrsNL0XQdJgVILW2gUfdBQAKPpXPasPF93dpZHxHo3h0XN1HZWSyQS3BmmaGOQjdgBFHmoCzDGTjnFcZqvw/8AEmo6U1xrHj6Sa9aylvhpvlvG3lxSMjglfkDAoxAzyB2pexqS+Jh7aEdkega58RPCOjsySanbLOuR5cZySfTArhD8ajqniK10PRLNzcXMogSSQhEDHgHnmqXiH4Y/8IdFbmS4tLm4nOwlLOQZ+UNuR3G2ROcbkJ5FaLfBvSdmieItI1OaLVxpi6nJaEOWkkjkcs4bBVeFBCZ5CmtI0ILch1pPY9G8GfDvXvE2p6lb+I9fSGSz2MIrdN4YMgb7x6dfTtXjnxz8Drp+m6RdabJdXV093PbT+bLuywY468Dha9kjuPiJod9f6gmtadAzSx2hdYlC3ChC4ddwPG1l56/OtTXml6Pq6aJpGvJeXjXsaXLzxXbfu55JHTzFQLtwMDjvz0pxUY+oNyfoeE+BLKTRtMRrnSdMmvA5bzJ08zA7DHSunuLuS6l33lxGw6iOFQkf/fK8V6Anw4tYdPkumszPIkUsqJIsm10jLBjvA2KTsYhSckAeorS/4RmTTZrG0jj08PdEYVYZEGCm7KyFcOOxK554rOXO+hUXDuec2EbT4jtbaY/7SrhQK2rfw7c7Rm4trZT/AHn5/IVsnw1GLSa9vNWR7qC1iupbMuysI5Cu3kDaTh1JGeM0niP+zPCtndS/aoLw2l+bG4W2hkZo5gCQOR8wIVuRxkYrKUZpXNlKDdrlD/hHbORtt1qE0wHGIl2/rVmz8K6HBKZI9Ghkcjl5zuY1xt98SnjL/wBn+HNTu29Wi2j9axbr4heP7x/9D8OJaKB1lzWfJJmt4o7i88ESGJ1l0pmX7zOyqCcjrnHSudvvA1rINzabE8g4AkRG49eldZqHjc6NBJ/aWrhNoIKIdzdOgrzO6+Imp6pdSrpUccKE7fOmcBh746k16UpRb9w4OXudLZ+CdJ0x3u5Z4bMlcjYiowH1FLFcaH9oNzpeiy6veRqY1nCeYy/8CPA71yP2a1a8Emp3dzq0mcn9+RG3tjqa7qLxexgtrO0tRD5SF1ihhClVA+bgdRxnNL2XM/eY+eysildWnivWlit5/KtbRhuCACRgPf3qvP4RkikZLwSX5ZQCZF3KuOcAcAVrp43gnQPIyNtXAPCgn3/D86ePGlsu4qiHKbW2yYwPatPZpGbmzmrbwTp9xalobGITeYAgKqAQTznJ4pJfAmkySHzLWNcN9wncD+GeK2YPFFmfMH+rQnlyV4HeobfxPp320hbqESZDKRMC4I/H8Pxp8qFzMgh8KaGPlsdPj2SRhZS0CqVIOTt9unPWkTw3ZicpDG+cgEDkc1YTxNDHI7CW3k2kg75VyPXPNA8URySrb2cNvLuYNsSQMcjv1560+RCuSv4auLeN45IyijG8HHRvUZq1a+EJFBWK0iCYILR7VDr+meveq2oateWsZ3RRRngDzMAg/TvWRP4znglMM+oFpWxuWPJ+g4FS0kUlfc2G0V1cKzYGf7xAp13ZK0zLCAq9ow5IX255rE1nxXPpN1BZ3TSQXU6q8aeSSWB6VoW1vqEgdpLyBD5Jl2BvmPOCP97kcUaBylu10ITkpm3jXcNxdsHPrzWlb+FWVhFPdwIqncBgsDjn047VxM2rNp8lxslvS6ErIQ+QQBk4/OqN58QYbeBJpLXUX7qUKjjpzTjaxMlrY9Rl021ju/7RTXIop3GEiiTbFt64xnj6+uK0I9cjVI4L1ku4CBslHBBPUZ+vavMPDmuWfiKB5o1uA8JCxpuU9QTjHrwePao9XubpZ4BaQy/Y03S3clyciBF5LKoPJxx9cConTjI1p1JQPTtT0+3v186MNJ5f+rkiwJYx6KT/AOgnI9MVgzQi1hHmOwjjbHmxg456bh1Q/p715do/xb1bS9QzfWcc2nFvk8h8SxrnjknB47cV6v4e8V+GfFdp9otbkC7xy0eFkT1DKev8qxXPT9DVqFRabklsdPuvIL3kBCNlkZjtA/rzitVIPDyTLDayLkgn5sEsfcY6dMCuc1rw9IiJeae8MSqd25ELW7+okQfMn1Xj2rFtNfkt9W/sfXNJi0MXe1be+SQT2szDsJMfKT9fY4rVVYyOeVKUToPFMkK28cCySySTMQe3zA9PbHWopZI76CI6fbNIVj2yRxqxDNnsT1/+vT9b8MX1/ZLH9oAhU7mkUsMHPOR6HGDjsTVmw8eeGtF1yLQb+zl0jUGUBY1XFuePvI/Qqe3T0qYzT+HUfI7a6FW28N+KLvDrp9yrEbSzrjP5/Sq154X8bwHdDod/cbl2sTcoAefQc44Fen22tRt5sO6ZLhbcT8DJCMSA3PXkdqL/AMZabobQR6pJd23mAhWliZtx6cEZHUHr6Uc9RdBqnDuchp3g7xNaWttdx3MtncIo3wi0YlSRypbOCMjFdhZR61EES4t5J3C8ywQOq/kRxTLn4ieFbNWnvNcW0hbgmdWUhz2yenA6VtaZ458OGFZ49cjFuVXaBITkY4I46VnNue6NafubM5jxHoug+K7A2uv6ZFdKOFlHyyxn/ZYcivOrr4beKPD91FceEdZbUrGFiyWN022aNepCP0P417Xe6t4U1gNdS6lbxSlvkmyUZl9fRuf5Vg389jZ/PHrNldxYzmOUBh9QTyPpWfvw2Nvcnvuc3YfEnUNBDDxFZyywqBu2piSJTx8w749q6hz4Y8ZaZHfadOkjMu6J0cqVPqCMMv4VzfiWxs/ENoHSSKZkBCE/xj+6T6fyrO+HyyaHeXen2oRYJitwLa7gJTOPnCsOYzyD8pwetVeMlfYhRlGVtzpFn8WeHpkcSPeWn3dshHmjns4+Vvxx9a9I8Kza/r3huPV7bTjPCZHR4m+SZGU4OVPXPUYJyCK4ldZ6xSQSQqT91m85M/XAb8x+Nd58FfE1lHqc2hfLEbg741DfLvA5A+oH6UqesrNhUvFXQn2+CCcxyQT2N0PrG/5jFcx408N6h4i1BdQ07xfqGlXggER2KkkEgBJHmRkYJ569a+gL6xs76Ly7y1huE9JEBrj/ABN4Ds/7PubnQ1kgvUjZooRJ+7kcDIXnpk8ZraVKVtDGNaLfvI8CTR/H2iuBeWdl4htc/PNYSGCUj/cb5SfbNZtxqvhi6eWy1a2n0SUnAj1CFrXf/wADHyH8a6j4feObrxTb3bQ6fcxT2UxiureUAvG/P+B/Kulu760ugbPULTO4fNDNGD+amudp9jdxXRnk154Hmt0+3+GdWl0187kaJsRyd+qZQj6qPrUej+LfEWgyGPxTYR3SN8sN5Amw89Sf4Sfoa7x/CHhnzjJpKzaXO3JexmaIfio+U/iKfJ4duPLdWlgvI2Xa4dApYf7X8J/IUlKSF7NmOfF3h3+ypb+S+SO1tIzPcq/yOAOihT1JOBVPwtq11qEH9qXnyPdMZILcqcCJh9wnp9PT8ax/G3gNE0aUx6VaTIvzta3Cu0TgdkZSGQ+3I9K8g8Aapf6T4lbRtQ1a6sreZ8QIJMxIxPCnfyo7VtDlqaGTvDY9w8QW/mNbXlrb77m1D/Zw3PnxFsvAxPf+6exA961Ik0XVrSC5jkiaGdMrsfYVOe49RyCKrWbme0lS+jc5YK7YwGI6Mvbn8s1gyxWenX0919lVfOlIcP8AdWT+9jPRuDn1+tPl1sVzaXOp/wCEdsYsCSYITwuCpGPTmq17oeqx+bHp08O1VyokiDgjHOQMUun+INOjijLaTbOisDI0TMpA/CtqXxBoTyeYuhGTcMJIl2dwB6A8eoqvZNEe1Ry8GkawZSvk2jpgFmt7h4XX8OR/KqU11qk8Vw2ixCYQymGaKaYozEAH5TyO46iu+s5LK9jcWcCNIqjds1BCR3HWuT8A2bS3Gvt5crLHqAYbZY+vlp2Yg9u3WpcBxmQaVcXVxGP3N6k+35osozDH06/UU+W41Bg0bWOoyopyS0Hy/niui1DTredC01rcrIOjEIWB68FWqK2Or2ErSWs00sRA4lic5/EZwazlBFKqzmYNSvJ1MS26rs6AuiYAPA6VO2ozlpIbi327UVtzOp3deAMZJrppNa2oVuLFy7HB3LkfrjFY17Los9wrXGj2KXK8xytbDereoYD+tLlRftB/klkiEs0QVgjxjygcnr17EH+dZ+veJrXw3BNFqLeba3UsUcjJEDgqSVwQRxluuD1rf/taznhihU24EYJAXqWA4y3XAPOB1xisTxTpLeI9W0yS+wLKylE7xoM+fIpG0FcABfXHXircY9CIym/iR08VxeahdS+ZBa33nJF5oeFtkjRghZGIYfPhiCQeR1BpNSutXtxNPdfYWRxL54lOEcSFSwbBGBlFIwRjAqnqutar9maHT2tLaX+AyxvsB+i15/q+h+Kr6Y3Woavb3pDbkXOI1PoFJA/E80X8yuWPY6qPxhpkUskZudJhMjwuixBgEaEkoy889TksTnPNXn8WaPOnzXWjMBJJJErEkQl+WCgtgjPIDbsHpXnrWPia3+TII9RHvP6Zqr/xN7WPc42EdSYWX+a4pcz6MXLHsenaTr2nWUiz2l5YPMjiSOR3BeMgY4IYZH+y2R7VFCI4YriO21G3lS6h8iYM+47dyuMc8HKivMBfXGDHNewkMcY3rRKbrDtbT7jjAUqxDfioNR7+xd4nsEdxqGD5xs7xPIW1cSgkzIrZQuVYEsvQEYOODmoWvtVaWdittIZGcsogOFDQ+RtABHyhAAPp1NeTW1xrRdfMmtIUAx8ryg/kVGau/bNR2nZqFojZz958dKv3+5L5Ox6bdahqkky3P2SzW8jeOQ3CQ/viyY2nJJUdBnAGcc0PqN00b7NOsYopIpYnjijYAiTG7PzZyMDHIAxwOTXj95efEGSUnSdU0Vlb+KSd0IHpg1VluPjE0YW31PR2fvsuF4/76oXN3D3Ox7ZHrdysivNa29w6SLNGZYd3lSKipuUZ9EQkHIyAcVVmuBJJgqvNq9rmSHJMbli2T3OXbnp7V5FpsvxQgKyX+r200hb5lWSIAD245rr4tV8TxMQ81vcjAw26P5vqKhuXcqMYdjr76eC+sv7N8m0tbUzCd1ihZVaUKVDYyQvBPChRz0qy16f7LS1WSxVobVrRJljYSiIkkrndjJ3EZxkAnGK4M6/4waeYWdtpgjC/u1kkGd3vg9K09N8Ra8kYXWtOsN5HDW75Gfof8abvvcLQOk1q+N/aaXZWsxlt9PthCsjKqs5JyTjnoNqjnOEFS6dqF8gtmjtdNFzZxiGC6aFjKgDFgeW2ZBY4O2sb+1rOVhi3tDKeq52mnf2gbXLHRDKSOFV80rtMahFo1ZItQm0xbR1tZykTwxzyx75Y0YkkD5tpILHBIJGeO2HibWLa2QW8FnEIpVncRW7YkkVCgYpv2jhjkKFyTmuUTxzp9q7rdeHtSiIbko4bn6ZzUkHjrwzdyeSklwjPx5bsVP5HFUnLuTKMex0cVzDJot7axWvnX0llBZySyWG2RRGyN8zh8OoCAABQemScVl3SapqH2xZLe1Iu7s3k/wDozKfNO7kc9PnPHP1qC18aaLFM0ax3UYA4Pmf/AF6sjxpo/kiSSS52HuX/APr1ck2ZxSRVTw7fOmfIhTnjEeM/rTZfCusNKUSKNSOo8vH65qpqfxP8HWe5J9TdeegkDH8MVRj+NPg3zj5FxqlwMc/ITUKmjTmPmrxBqN9PcbprqRy3Uk9apEfv4zz1HeiiuuOyOeW59K2+labY+CrG8tLKGG4klj3yKvJ+bFQ6yTDo3iK+i+S5TQzGko+8qvcRqwB7ZBI/Giiof8QF/DZ5lqh2ywqvCkHIHTpWCkskJu7qNsTQurRtjO04J/mBRRWy2MXuy/ph3fDCRm+ZnWQsTyT82a4AE+Q47ZooqY7sXQ3fDkaNbruUHLc1rf6pyY8oR0K8UUVohLc3/A8SX3iGNLwGdVjdwHYnkKSKs+G7y5m8a2ckkpZppQshIHzDPSiionsUviOw8foslveak6hruxuI2tpSOYzkdP8A69dBbQxf8JpaLsADzw7gOM7gpPSiis6XU3l0I/Gt1NLLb20nltDLd+U8flrt2cDAGOPwrzqSytRY6gBAn7iYrH6gb8Y9+PWiiqRnLZnKvJJpuqpJYu1uxYMdh6kcA/qa9tSOOTwrNM6KZHSLccdc5J/UCiionsVE+eviJbQWfiCSO2jESNliq9M7jV74XWFrd313LPGxkgjDRssjKVOevBFFFarZGUfiPoHQLm4iuAiTOANo5Oew9aveL7W2FnC/2eI/aJFSZSgKSAtg7l+6frjNFFcM/jPQj8Bq6aosVgjtSyLG7xqNxOFHQc9ce9cN8edOsbjwLqN1NbRtPYyIbaTGGi3EZAPpz06UUVnRb9oiKnwnK/AzVNQ1DTblb66kuhaxlIPN+YopA4BPb2r3PVoo0s4kVQFQHb+bjk9+AOvpRRXrv4TzkcH8WrGzuPhlq99NbRPcJG22TbyCG4P1965r4PSyXHhfTxOxkGXX5vQHgUUVzLY3LPivUby18PS3EE5SQTFQcA8emDWF8ML+81m01iXVLiS6ZJFiXeeFU5JAHQdKKKcdzToh+h395Ztew21zLGkNykcY3Z2rzxzXr2kzSuF3uWyg6/SiiuWpsdMC+QCWHp/hTtOnmt9VgmhcpJFIjIw6qc9aKKwXxHR0PqmBi0KM3JIBNPoor1jxD4g+NMMOn/tMazZWUawW1yscs0Sj5HdogxYjpknmmXw+zxtPA8kcgAwyuRiiiuRP3mdz+BHTeDdRvbrQbOa4uXkkffuZupweK66xnm85F8xsHGeaKKznubUzaAEweOVQ67TwRWF4h0HRbuIT3Wl2c8sihWaSIMSM+9FFYx3RdTY838eQR6HaRtpTS2wYgFRKxXH+6SQPyrM86S4iV5nLsYhknv8A5zRRXbHZHG9wuScyfMw3SJnDEdv0qQ3NxHqV1AsreWgbaGO7HHqeaKK2Zj1NSWRreyi1G22wXaRJtliUIe/p1/GuYTxh4h0PxfrVnpt7HDA16jsrWsUmWMag8spNFFKW5R7D4P1C51XS0mv/ACZXdfmPkIuefYD0rRs4Ip1kWRcjLAAHb0HHSiisJdShl5awx2IKeYOF/wCWjH+EH1rntYO1uMH6jPf3oorMEVL+ytRb8QgZAJwSOawLpBDDM8TOjKBgq5FFFSi0Z9nqV/Ikkb3UjKrcAn6VFPe3Xm/64kDPBAxRRVFosWs0sr4dyRn6VBe3FxG7qlxMoHo5oooluURafe3UgbzJd/8AvKDWgLa1mWQSWts2QcnyVz09cUUUPcTGWmk6fHDM0duFIUkYY8H86pvmPKozgf75oookNE2lzSNMUchlDcBgDjitjyo8EhFH4e9FFQNbk8dlaSWu57eMkrknHeqk9lax27eXFt78MfaiigXUjtcJkKABj0z3rUs5XFu3Q8d1BoooKexzt5cS+cTlep/gHb8KtRX95BJGsU7KOTgYooq7+6Yr4jeuFW50mS4mRHlCE7iorlte02xkt7VpLWNi65bI6miisludTOA8W2sNnbSNa74DtP8Aq5GUfkDXnGXupyLiaaUZ/ilb/Giiuml8JyzLX9mWLrHugzz/AHj/AI1u6Fp1mkXyw44/vH/GiilNuwkj/9k="/>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1" y="457201"/>
            <a:ext cx="5445435" cy="5910043"/>
          </a:xfrm>
          <a:prstGeom prst="rect">
            <a:avLst/>
          </a:prstGeom>
        </p:spPr>
      </p:pic>
    </p:spTree>
    <p:extLst>
      <p:ext uri="{BB962C8B-B14F-4D97-AF65-F5344CB8AC3E}">
        <p14:creationId xmlns:p14="http://schemas.microsoft.com/office/powerpoint/2010/main" val="523952103"/>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p:cNvPicPr>
          <p:nvPr/>
        </p:nvPicPr>
        <p:blipFill rotWithShape="1">
          <a:blip r:embed="rId3">
            <a:extLst>
              <a:ext uri="{28A0092B-C50C-407E-A947-70E740481C1C}">
                <a14:useLocalDpi xmlns:a14="http://schemas.microsoft.com/office/drawing/2010/main" val="0"/>
              </a:ext>
            </a:extLst>
          </a:blip>
          <a:srcRect l="12203" t="-186" r="7669" b="9089"/>
          <a:stretch/>
        </p:blipFill>
        <p:spPr bwMode="auto">
          <a:xfrm>
            <a:off x="12700" y="7831"/>
            <a:ext cx="7454900" cy="68247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467600" y="2514600"/>
            <a:ext cx="5029200" cy="1200329"/>
          </a:xfrm>
          <a:prstGeom prst="rect">
            <a:avLst/>
          </a:prstGeom>
          <a:noFill/>
        </p:spPr>
        <p:txBody>
          <a:bodyPr wrap="square" rtlCol="0">
            <a:spAutoFit/>
          </a:bodyPr>
          <a:lstStyle/>
          <a:p>
            <a:r>
              <a:rPr lang="en-US" sz="3600"/>
              <a:t>No need to pull nest to reveal what’s there.</a:t>
            </a:r>
          </a:p>
        </p:txBody>
      </p:sp>
    </p:spTree>
  </p:cSld>
  <p:clrMapOvr>
    <a:masterClrMapping/>
  </p:clrMapOvr>
  <p:transition spd="slow" advTm="5000">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048" r="15663" b="-1405"/>
          <a:stretch/>
        </p:blipFill>
        <p:spPr>
          <a:xfrm>
            <a:off x="7086600" y="762000"/>
            <a:ext cx="4572000" cy="48101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0"/>
            <a:ext cx="5143500" cy="6858000"/>
          </a:xfrm>
          <a:prstGeom prst="rect">
            <a:avLst/>
          </a:prstGeom>
        </p:spPr>
      </p:pic>
    </p:spTree>
    <p:extLst>
      <p:ext uri="{BB962C8B-B14F-4D97-AF65-F5344CB8AC3E}">
        <p14:creationId xmlns:p14="http://schemas.microsoft.com/office/powerpoint/2010/main" val="3929566049"/>
      </p:ext>
    </p:extLst>
  </p:cSld>
  <p:clrMapOvr>
    <a:masterClrMapping/>
  </p:clrMapOvr>
  <p:transition spd="slow" advTm="5000">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725" b="96377" l="633" r="98734">
                        <a14:foregroundMark x1="10127" y1="87681" x2="74684" y2="95652"/>
                        <a14:foregroundMark x1="8861" y1="36232" x2="3797" y2="34783"/>
                        <a14:foregroundMark x1="63291" y1="42029" x2="63291" y2="42029"/>
                        <a14:foregroundMark x1="62658" y1="39855" x2="83544" y2="44203"/>
                        <a14:foregroundMark x1="88608" y1="39130" x2="82911" y2="35507"/>
                        <a14:foregroundMark x1="13924" y1="23913" x2="8861" y2="14493"/>
                        <a14:foregroundMark x1="28481" y1="18841" x2="24684" y2="9420"/>
                        <a14:foregroundMark x1="28481" y1="14493" x2="29114" y2="9420"/>
                        <a14:foregroundMark x1="28481" y1="7971" x2="24684" y2="4348"/>
                        <a14:foregroundMark x1="24051" y1="5797" x2="24051" y2="2174"/>
                      </a14:backgroundRemoval>
                    </a14:imgEffect>
                  </a14:imgLayer>
                </a14:imgProps>
              </a:ext>
              <a:ext uri="{28A0092B-C50C-407E-A947-70E740481C1C}">
                <a14:useLocalDpi xmlns:a14="http://schemas.microsoft.com/office/drawing/2010/main" val="0"/>
              </a:ext>
            </a:extLst>
          </a:blip>
          <a:stretch>
            <a:fillRect/>
          </a:stretch>
        </p:blipFill>
        <p:spPr>
          <a:xfrm>
            <a:off x="3429000" y="914400"/>
            <a:ext cx="5932555" cy="518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5696735"/>
      </p:ext>
    </p:extLst>
  </p:cSld>
  <p:clrMapOvr>
    <a:masterClrMapping/>
  </p:clrMapOvr>
  <p:transition spd="slow" advTm="5000">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0"/>
            <a:ext cx="10287000" cy="6853714"/>
          </a:xfrm>
          <a:prstGeom prst="rect">
            <a:avLst/>
          </a:prstGeom>
        </p:spPr>
      </p:pic>
    </p:spTree>
    <p:extLst>
      <p:ext uri="{BB962C8B-B14F-4D97-AF65-F5344CB8AC3E}">
        <p14:creationId xmlns:p14="http://schemas.microsoft.com/office/powerpoint/2010/main" val="1100806316"/>
      </p:ext>
    </p:extLst>
  </p:cSld>
  <p:clrMapOvr>
    <a:masterClrMapping/>
  </p:clrMapOvr>
  <p:transition spd="slow" advTm="5000">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
            <a:ext cx="10164617" cy="684555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78572575"/>
      </p:ext>
    </p:extLst>
  </p:cSld>
  <p:clrMapOvr>
    <a:masterClrMapping/>
  </p:clrMapOvr>
  <p:transition spd="slow" advTm="5000">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33800" y="0"/>
            <a:ext cx="4495800" cy="67810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37984789"/>
      </p:ext>
    </p:extLst>
  </p:cSld>
  <p:clrMapOvr>
    <a:masterClrMapping/>
  </p:clrMapOvr>
  <p:transition spd="slow" advTm="5000">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2805"/>
            <a:ext cx="10363200" cy="67851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000">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19600" y="1524000"/>
            <a:ext cx="3657600" cy="523220"/>
          </a:xfrm>
          <a:prstGeom prst="rect">
            <a:avLst/>
          </a:prstGeom>
          <a:noFill/>
        </p:spPr>
        <p:txBody>
          <a:bodyPr wrap="square" rtlCol="0">
            <a:spAutoFit/>
          </a:bodyPr>
          <a:lstStyle/>
          <a:p>
            <a:pPr algn="ctr"/>
            <a:r>
              <a:rPr lang="en-US" sz="2800" b="1"/>
              <a:t>Western Bluebird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572" y="205596"/>
            <a:ext cx="9946528" cy="66294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6" y="4701396"/>
            <a:ext cx="2267572" cy="2133600"/>
          </a:xfrm>
          <a:prstGeom prst="rect">
            <a:avLst/>
          </a:prstGeom>
          <a:ln w="15875">
            <a:solidFill>
              <a:schemeClr val="accent1"/>
            </a:solidFill>
          </a:ln>
        </p:spPr>
      </p:pic>
    </p:spTree>
    <p:extLst>
      <p:ext uri="{BB962C8B-B14F-4D97-AF65-F5344CB8AC3E}">
        <p14:creationId xmlns:p14="http://schemas.microsoft.com/office/powerpoint/2010/main" val="705129587"/>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087" r="400"/>
          <a:stretch/>
        </p:blipFill>
        <p:spPr>
          <a:xfrm>
            <a:off x="0" y="838200"/>
            <a:ext cx="6248400" cy="5222278"/>
          </a:xfrm>
          <a:prstGeom prst="rect">
            <a:avLst/>
          </a:prstGeom>
          <a:ln>
            <a:noFill/>
          </a:ln>
          <a:effectLst>
            <a:outerShdw blurRad="190500" algn="tl" rotWithShape="0">
              <a:srgbClr val="000000">
                <a:alpha val="70000"/>
              </a:srgbClr>
            </a:outerShdw>
          </a:effectLst>
        </p:spPr>
      </p:pic>
      <p:pic>
        <p:nvPicPr>
          <p:cNvPr id="4" name="Picture 2" descr="https://scontent-dfw5-2.xx.fbcdn.net/v/t1.15752-0/p480x480/107826568_714357316050798_6042690608405340747_n.jpg?_nc_cat=102&amp;_nc_sid=b96e70&amp;_nc_oc=AQnDl7mrrqH42p46uUe1WuwwXx1Dw4_bPkdPdKEPO4KoWbxj3Oba-e9Mo1g4tB1Fsw3asY6Tx1RFsItclUhRHw4N&amp;_nc_ht=scontent-dfw5-2.xx&amp;_nc_tp=6&amp;oh=e3a5018901669c53ab1deee266467180&amp;oe=5F3489A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2209" y="304800"/>
            <a:ext cx="4572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363306"/>
      </p:ext>
    </p:extLst>
  </p:cSld>
  <p:clrMapOvr>
    <a:masterClrMapping/>
  </p:clrMapOvr>
  <p:transition spd="slow" advTm="5000">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524000"/>
            <a:ext cx="12166600" cy="42963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81857507"/>
      </p:ext>
    </p:extLst>
  </p:cSld>
  <p:clrMapOvr>
    <a:masterClrMapping/>
  </p:clrMapOvr>
  <p:transition spd="slow" advTm="5000">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3122" y="152400"/>
            <a:ext cx="8563019" cy="51815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p:nvPr/>
        </p:nvPicPr>
        <p:blipFill rotWithShape="1">
          <a:blip r:embed="rId4" cstate="print">
            <a:extLst>
              <a:ext uri="{28A0092B-C50C-407E-A947-70E740481C1C}">
                <a14:useLocalDpi xmlns:a14="http://schemas.microsoft.com/office/drawing/2010/main" val="0"/>
              </a:ext>
            </a:extLst>
          </a:blip>
          <a:srcRect l="14390" t="16215" b="5713"/>
          <a:stretch/>
        </p:blipFill>
        <p:spPr bwMode="auto">
          <a:xfrm>
            <a:off x="228600" y="4876800"/>
            <a:ext cx="3200400" cy="1828800"/>
          </a:xfrm>
          <a:prstGeom prst="rect">
            <a:avLst/>
          </a:prstGeom>
          <a:noFill/>
          <a:ln>
            <a:noFill/>
          </a:ln>
          <a:extLst>
            <a:ext uri="{53640926-AAD7-44D8-BBD7-CCE9431645EC}">
              <a14:shadowObscured xmlns:a14="http://schemas.microsoft.com/office/drawing/2010/main"/>
            </a:ext>
          </a:extLst>
        </p:spPr>
      </p:pic>
    </p:spTree>
  </p:cSld>
  <p:clrMapOvr>
    <a:masterClrMapping/>
  </p:clrMapOvr>
  <p:transition spd="slow" advTm="5000">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800"/>
            <a:ext cx="4191000" cy="62865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830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362200"/>
            <a:ext cx="4978400" cy="3733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advTm="6000">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678" y="0"/>
            <a:ext cx="11076644" cy="6858000"/>
          </a:xfrm>
          <a:prstGeom prst="rect">
            <a:avLst/>
          </a:prstGeom>
        </p:spPr>
      </p:pic>
    </p:spTree>
    <p:extLst>
      <p:ext uri="{BB962C8B-B14F-4D97-AF65-F5344CB8AC3E}">
        <p14:creationId xmlns:p14="http://schemas.microsoft.com/office/powerpoint/2010/main" val="1043063610"/>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7024" y="58840"/>
            <a:ext cx="6276975" cy="674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647823"/>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p:cNvSpPr txBox="1">
            <a:spLocks noChangeArrowheads="1"/>
          </p:cNvSpPr>
          <p:nvPr/>
        </p:nvSpPr>
        <p:spPr bwMode="auto">
          <a:xfrm>
            <a:off x="2819400" y="1447800"/>
            <a:ext cx="72390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600"/>
          </a:p>
          <a:p>
            <a:pPr eaLnBrk="1" hangingPunct="1">
              <a:spcBef>
                <a:spcPct val="0"/>
              </a:spcBef>
              <a:buFontTx/>
              <a:buNone/>
            </a:pPr>
            <a:r>
              <a:rPr lang="en-US" altLang="en-US"/>
              <a:t>People who are willing to spend the money or take the time to build good nestboxes, install mounting poles with guards, and then take the time to monitor and learn more about the lives of these birds, are </a:t>
            </a:r>
            <a:r>
              <a:rPr lang="en-US" altLang="en-US" b="1"/>
              <a:t>Extra Special</a:t>
            </a:r>
            <a:r>
              <a:rPr lang="en-US" altLang="en-US"/>
              <a:t> human beings.”</a:t>
            </a:r>
          </a:p>
          <a:p>
            <a:pPr eaLnBrk="1" hangingPunct="1">
              <a:spcBef>
                <a:spcPct val="0"/>
              </a:spcBef>
              <a:buFontTx/>
              <a:buNone/>
            </a:pPr>
            <a:endParaRPr lang="en-US" altLang="en-US"/>
          </a:p>
          <a:p>
            <a:pPr eaLnBrk="1" hangingPunct="1">
              <a:spcBef>
                <a:spcPct val="0"/>
              </a:spcBef>
              <a:buFontTx/>
              <a:buNone/>
            </a:pPr>
            <a:r>
              <a:rPr lang="en-US" altLang="en-US"/>
              <a:t>			Keith </a:t>
            </a:r>
            <a:r>
              <a:rPr lang="en-US" altLang="en-US" err="1"/>
              <a:t>Kridler</a:t>
            </a:r>
            <a:endParaRPr lang="en-US" altLang="en-US"/>
          </a:p>
        </p:txBody>
      </p:sp>
    </p:spTree>
  </p:cSld>
  <p:clrMapOvr>
    <a:masterClrMapping/>
  </p:clrMapOvr>
  <p:transition spd="slow" advTm="18000">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ctrTitle"/>
          </p:nvPr>
        </p:nvSpPr>
        <p:spPr>
          <a:xfrm>
            <a:off x="7620000" y="762000"/>
            <a:ext cx="4343400" cy="4572000"/>
          </a:xfrm>
        </p:spPr>
        <p:txBody>
          <a:bodyPr>
            <a:normAutofit fontScale="90000"/>
          </a:bodyPr>
          <a:lstStyle/>
          <a:p>
            <a:r>
              <a:rPr lang="en-US" altLang="en-US" sz="6000"/>
              <a:t>    Competitors,</a:t>
            </a:r>
            <a:br>
              <a:rPr lang="en-US" altLang="en-US" sz="6000"/>
            </a:br>
            <a:r>
              <a:rPr lang="en-US" altLang="en-US" sz="6000"/>
              <a:t>Predators,</a:t>
            </a:r>
            <a:br>
              <a:rPr lang="en-US" altLang="en-US" sz="6000"/>
            </a:br>
            <a:r>
              <a:rPr lang="en-US" altLang="en-US" sz="6000"/>
              <a:t>and other</a:t>
            </a:r>
            <a:br>
              <a:rPr lang="en-US" altLang="en-US" sz="6000"/>
            </a:br>
            <a:r>
              <a:rPr lang="en-US" altLang="en-US" sz="6000"/>
              <a:t>Hazards</a:t>
            </a:r>
          </a:p>
        </p:txBody>
      </p:sp>
    </p:spTree>
    <p:extLst>
      <p:ext uri="{BB962C8B-B14F-4D97-AF65-F5344CB8AC3E}">
        <p14:creationId xmlns:p14="http://schemas.microsoft.com/office/powerpoint/2010/main" val="3094044144"/>
      </p:ext>
    </p:extLst>
  </p:cSld>
  <p:clrMapOvr>
    <a:masterClrMapping/>
  </p:clrMapOvr>
  <p:transition spd="slow" advTm="5000">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5" descr="HOSP_VEZO0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22" b="99183" l="1767" r="96996"/>
                    </a14:imgEffect>
                  </a14:imgLayer>
                </a14:imgProps>
              </a:ext>
              <a:ext uri="{28A0092B-C50C-407E-A947-70E740481C1C}">
                <a14:useLocalDpi xmlns:a14="http://schemas.microsoft.com/office/drawing/2010/main" val="0"/>
              </a:ext>
            </a:extLst>
          </a:blip>
          <a:srcRect l="17120" t="24287" r="4843" b="1657"/>
          <a:stretch/>
        </p:blipFill>
        <p:spPr bwMode="auto">
          <a:xfrm>
            <a:off x="266699" y="2028825"/>
            <a:ext cx="4709047" cy="48291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57724" y="797937"/>
            <a:ext cx="6086475" cy="1323439"/>
          </a:xfrm>
          <a:prstGeom prst="rect">
            <a:avLst/>
          </a:prstGeom>
          <a:noFill/>
        </p:spPr>
        <p:txBody>
          <a:bodyPr wrap="square" rtlCol="0">
            <a:spAutoFit/>
          </a:bodyPr>
          <a:lstStyle/>
          <a:p>
            <a:r>
              <a:rPr lang="en-US" sz="4000">
                <a:latin typeface="Calibri" panose="020F0502020204030204" pitchFamily="34" charset="0"/>
                <a:cs typeface="Calibri" panose="020F0502020204030204" pitchFamily="34" charset="0"/>
              </a:rPr>
              <a:t>House Sparrow</a:t>
            </a:r>
          </a:p>
          <a:p>
            <a:r>
              <a:rPr lang="en-US" sz="4000">
                <a:latin typeface="Calibri" panose="020F0502020204030204" pitchFamily="34" charset="0"/>
                <a:cs typeface="Calibri" panose="020F0502020204030204" pitchFamily="34" charset="0"/>
              </a:rPr>
              <a:t>#1 Competitor and Predator</a:t>
            </a:r>
          </a:p>
        </p:txBody>
      </p:sp>
    </p:spTree>
    <p:extLst>
      <p:ext uri="{BB962C8B-B14F-4D97-AF65-F5344CB8AC3E}">
        <p14:creationId xmlns:p14="http://schemas.microsoft.com/office/powerpoint/2010/main" val="2455778435"/>
      </p:ext>
    </p:extLst>
  </p:cSld>
  <p:clrMapOvr>
    <a:masterClrMapping/>
  </p:clrMapOvr>
  <p:transition spd="slow" advTm="5000">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167" b="1670"/>
          <a:stretch/>
        </p:blipFill>
        <p:spPr>
          <a:xfrm>
            <a:off x="0" y="972694"/>
            <a:ext cx="3772634" cy="482803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7804" b="13906"/>
          <a:stretch/>
        </p:blipFill>
        <p:spPr>
          <a:xfrm>
            <a:off x="4014967" y="971494"/>
            <a:ext cx="3923853" cy="482803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544" t="15705" r="6300" b="211"/>
          <a:stretch/>
        </p:blipFill>
        <p:spPr>
          <a:xfrm>
            <a:off x="8181154" y="972094"/>
            <a:ext cx="4010846" cy="4827432"/>
          </a:xfrm>
          <a:prstGeom prst="rect">
            <a:avLst/>
          </a:prstGeom>
        </p:spPr>
      </p:pic>
    </p:spTree>
    <p:extLst>
      <p:ext uri="{BB962C8B-B14F-4D97-AF65-F5344CB8AC3E}">
        <p14:creationId xmlns:p14="http://schemas.microsoft.com/office/powerpoint/2010/main" val="19337459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991185721"/>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502842"/>
            <a:ext cx="12258674" cy="1015663"/>
          </a:xfrm>
          <a:prstGeom prst="rect">
            <a:avLst/>
          </a:prstGeom>
          <a:noFill/>
        </p:spPr>
        <p:txBody>
          <a:bodyPr wrap="square" rtlCol="0">
            <a:spAutoFit/>
          </a:bodyPr>
          <a:lstStyle/>
          <a:p>
            <a:pPr algn="ctr"/>
            <a:r>
              <a:rPr lang="en-US" sz="6000">
                <a:latin typeface="Calibri" panose="020F0502020204030204" pitchFamily="34" charset="0"/>
                <a:cs typeface="Calibri" panose="020F0502020204030204" pitchFamily="34" charset="0"/>
              </a:rPr>
              <a:t>Warning:  Next slide is gruesome</a:t>
            </a:r>
          </a:p>
        </p:txBody>
      </p:sp>
    </p:spTree>
    <p:extLst>
      <p:ext uri="{BB962C8B-B14F-4D97-AF65-F5344CB8AC3E}">
        <p14:creationId xmlns:p14="http://schemas.microsoft.com/office/powerpoint/2010/main" val="982347458"/>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67425" y="314325"/>
            <a:ext cx="4610100" cy="769441"/>
          </a:xfrm>
          <a:prstGeom prst="rect">
            <a:avLst/>
          </a:prstGeom>
          <a:noFill/>
        </p:spPr>
        <p:txBody>
          <a:bodyPr wrap="square" rtlCol="0">
            <a:spAutoFit/>
          </a:bodyPr>
          <a:lstStyle/>
          <a:p>
            <a:r>
              <a:rPr lang="en-US" sz="4400">
                <a:latin typeface="Calibri" panose="020F0502020204030204" pitchFamily="34" charset="0"/>
                <a:cs typeface="Calibri" panose="020F0502020204030204" pitchFamily="34" charset="0"/>
              </a:rPr>
              <a:t>30 minutes later …</a:t>
            </a:r>
          </a:p>
        </p:txBody>
      </p:sp>
      <p:sp>
        <p:nvSpPr>
          <p:cNvPr id="3" name="TextBox 2"/>
          <p:cNvSpPr txBox="1"/>
          <p:nvPr/>
        </p:nvSpPr>
        <p:spPr>
          <a:xfrm>
            <a:off x="614363" y="5381625"/>
            <a:ext cx="4724400" cy="830997"/>
          </a:xfrm>
          <a:prstGeom prst="rect">
            <a:avLst/>
          </a:prstGeom>
          <a:noFill/>
        </p:spPr>
        <p:txBody>
          <a:bodyPr wrap="square" rtlCol="0">
            <a:spAutoFit/>
          </a:bodyPr>
          <a:lstStyle/>
          <a:p>
            <a:pPr algn="ctr"/>
            <a:r>
              <a:rPr lang="en-US" sz="2400" i="1">
                <a:latin typeface="Calibri" panose="020F0502020204030204" pitchFamily="34" charset="0"/>
                <a:cs typeface="Calibri" panose="020F0502020204030204" pitchFamily="34" charset="0"/>
              </a:rPr>
              <a:t>WARNING</a:t>
            </a:r>
          </a:p>
          <a:p>
            <a:pPr algn="ctr"/>
            <a:r>
              <a:rPr lang="en-US" sz="2400" i="1">
                <a:latin typeface="Calibri" panose="020F0502020204030204" pitchFamily="34" charset="0"/>
                <a:cs typeface="Calibri" panose="020F0502020204030204" pitchFamily="34" charset="0"/>
              </a:rPr>
              <a:t>Do not put mealworms at nestbox.</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2987"/>
          <a:stretch/>
        </p:blipFill>
        <p:spPr>
          <a:xfrm>
            <a:off x="6192774" y="1507998"/>
            <a:ext cx="4043855" cy="272110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976" y="841248"/>
            <a:ext cx="4057650" cy="4202723"/>
          </a:xfrm>
          <a:prstGeom prst="rect">
            <a:avLst/>
          </a:prstGeom>
        </p:spPr>
      </p:pic>
    </p:spTree>
    <p:extLst>
      <p:ext uri="{BB962C8B-B14F-4D97-AF65-F5344CB8AC3E}">
        <p14:creationId xmlns:p14="http://schemas.microsoft.com/office/powerpoint/2010/main" val="1148104276"/>
      </p:ext>
    </p:extLst>
  </p:cSld>
  <p:clrMapOvr>
    <a:masterClrMapping/>
  </p:clrMapOvr>
  <p:transition spd="slow" advTm="5000">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kerrysweetMVC-582S"/>
          <p:cNvPicPr>
            <a:picLocks noChangeAspect="1" noChangeArrowheads="1"/>
          </p:cNvPicPr>
          <p:nvPr/>
        </p:nvPicPr>
        <p:blipFill rotWithShape="1">
          <a:blip r:embed="rId3">
            <a:extLst>
              <a:ext uri="{28A0092B-C50C-407E-A947-70E740481C1C}">
                <a14:useLocalDpi xmlns:a14="http://schemas.microsoft.com/office/drawing/2010/main" val="0"/>
              </a:ext>
            </a:extLst>
          </a:blip>
          <a:srcRect l="3913" t="2709" b="11362"/>
          <a:stretch/>
        </p:blipFill>
        <p:spPr bwMode="auto">
          <a:xfrm rot="178421">
            <a:off x="2638424" y="1162049"/>
            <a:ext cx="7248485" cy="42291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17495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18857" y="2554514"/>
            <a:ext cx="5121915" cy="1200329"/>
          </a:xfrm>
          <a:prstGeom prst="rect">
            <a:avLst/>
          </a:prstGeom>
          <a:noFill/>
        </p:spPr>
        <p:txBody>
          <a:bodyPr wrap="none" rtlCol="0">
            <a:spAutoFit/>
          </a:bodyPr>
          <a:lstStyle/>
          <a:p>
            <a:r>
              <a:rPr lang="en-US" sz="7200"/>
              <a:t>CONSIDER</a:t>
            </a:r>
            <a:r>
              <a:rPr lang="en-US"/>
              <a:t> </a:t>
            </a:r>
          </a:p>
        </p:txBody>
      </p:sp>
    </p:spTree>
    <p:extLst>
      <p:ext uri="{BB962C8B-B14F-4D97-AF65-F5344CB8AC3E}">
        <p14:creationId xmlns:p14="http://schemas.microsoft.com/office/powerpoint/2010/main" val="518069071"/>
      </p:ext>
    </p:extLst>
  </p:cSld>
  <p:clrMapOvr>
    <a:masterClrMapping/>
  </p:clrMapOvr>
  <p:transition spd="slow">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ail.google.com/mail/u/0/?ui=2&amp;ik=d8d3df9648&amp;view=fimg&amp;th=15ac535cd86cc0b1&amp;attid=0.1&amp;disp=emb&amp;realattid=87645d5526bfd1ef_0.1.1&amp;attbid=ANGjdJ9cLww3ZMiwVnRV_y1hoJ4Fufc0CKwI_uJF1YLtd5pcPl11PfujAuxSwd4nKgBpkJ6AGHFqSVgCPd9sUTzBs7qGHk1kDWSigSn4866kWiX41thFIwyuheHJW5Q&amp;sz=s0-l75-ft&amp;ats=1489628427142&amp;rm=15ac535cd86cc0b1&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f816a875-79bc-9d7f-04c4-fefdc926c660@yahoo.com" descr="f816a875-79bc-9d7f-04c4-fefdc926c660@yaho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613" t="3126" r="24890"/>
          <a:stretch/>
        </p:blipFill>
        <p:spPr bwMode="auto">
          <a:xfrm>
            <a:off x="937181" y="844520"/>
            <a:ext cx="4292043" cy="511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1775" y="6103936"/>
            <a:ext cx="5556329" cy="461665"/>
          </a:xfrm>
          <a:prstGeom prst="rect">
            <a:avLst/>
          </a:prstGeom>
          <a:noFill/>
        </p:spPr>
        <p:txBody>
          <a:bodyPr wrap="none" rtlCol="0">
            <a:spAutoFit/>
          </a:bodyPr>
          <a:lstStyle/>
          <a:p>
            <a:r>
              <a:rPr lang="en-US" sz="2400" b="1">
                <a:latin typeface="Calibri" panose="020F0502020204030204" pitchFamily="34" charset="0"/>
                <a:cs typeface="Calibri" panose="020F0502020204030204" pitchFamily="34" charset="0"/>
              </a:rPr>
              <a:t>www.sparrowtraps.net/sparrow-spookers</a:t>
            </a:r>
            <a:endParaRPr lang="en-US" b="1">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6860" t="11864" r="12623" b="5062"/>
          <a:stretch/>
        </p:blipFill>
        <p:spPr>
          <a:xfrm rot="5400000">
            <a:off x="6417972" y="1389324"/>
            <a:ext cx="5184803" cy="4095197"/>
          </a:xfrm>
          <a:prstGeom prst="rect">
            <a:avLst/>
          </a:prstGeom>
        </p:spPr>
      </p:pic>
      <p:sp>
        <p:nvSpPr>
          <p:cNvPr id="7" name="TextBox 6"/>
          <p:cNvSpPr txBox="1"/>
          <p:nvPr/>
        </p:nvSpPr>
        <p:spPr>
          <a:xfrm>
            <a:off x="6752948" y="6128732"/>
            <a:ext cx="4514850" cy="461665"/>
          </a:xfrm>
          <a:prstGeom prst="rect">
            <a:avLst/>
          </a:prstGeom>
          <a:noFill/>
        </p:spPr>
        <p:txBody>
          <a:bodyPr wrap="square" rtlCol="0">
            <a:spAutoFit/>
          </a:bodyPr>
          <a:lstStyle/>
          <a:p>
            <a:pPr algn="ctr"/>
            <a:r>
              <a:rPr lang="en-US" sz="2400" b="1">
                <a:latin typeface="Calibri" panose="020F0502020204030204" pitchFamily="34" charset="0"/>
                <a:cs typeface="Calibri" panose="020F0502020204030204" pitchFamily="34" charset="0"/>
              </a:rPr>
              <a:t>Mylar balloon strips thumbtacked</a:t>
            </a:r>
            <a:endParaRPr lang="en-US" b="1">
              <a:latin typeface="Calibri" panose="020F0502020204030204" pitchFamily="34" charset="0"/>
              <a:cs typeface="Calibri" panose="020F0502020204030204" pitchFamily="34" charset="0"/>
            </a:endParaRPr>
          </a:p>
        </p:txBody>
      </p:sp>
      <p:sp>
        <p:nvSpPr>
          <p:cNvPr id="6" name="TextBox 5"/>
          <p:cNvSpPr txBox="1"/>
          <p:nvPr/>
        </p:nvSpPr>
        <p:spPr>
          <a:xfrm>
            <a:off x="0" y="160338"/>
            <a:ext cx="12191999"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If House Sparrows show up after a native nest is built . . .</a:t>
            </a:r>
          </a:p>
        </p:txBody>
      </p:sp>
    </p:spTree>
    <p:extLst>
      <p:ext uri="{BB962C8B-B14F-4D97-AF65-F5344CB8AC3E}">
        <p14:creationId xmlns:p14="http://schemas.microsoft.com/office/powerpoint/2010/main" val="1761389914"/>
      </p:ext>
    </p:extLst>
  </p:cSld>
  <p:clrMapOvr>
    <a:masterClrMapping/>
  </p:clrMapOvr>
  <p:transition spd="slow" advTm="5000">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87835" y="857071"/>
            <a:ext cx="6172200" cy="954107"/>
          </a:xfrm>
          <a:prstGeom prst="rect">
            <a:avLst/>
          </a:prstGeom>
          <a:noFill/>
        </p:spPr>
        <p:txBody>
          <a:bodyPr wrap="square" rtlCol="0">
            <a:spAutoFit/>
          </a:bodyPr>
          <a:lstStyle/>
          <a:p>
            <a:pPr algn="ctr"/>
            <a:r>
              <a:rPr lang="en-US" sz="2800"/>
              <a:t>Universal House Sparrow Trap </a:t>
            </a:r>
          </a:p>
          <a:p>
            <a:pPr algn="ctr"/>
            <a:r>
              <a:rPr lang="en-US" sz="2800"/>
              <a:t>https://vanerttraps.com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175" y="2057400"/>
            <a:ext cx="3911600" cy="29337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8950" y="2057400"/>
            <a:ext cx="3543300" cy="47244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6600" y="2057400"/>
            <a:ext cx="3543300" cy="4724400"/>
          </a:xfrm>
          <a:prstGeom prst="rect">
            <a:avLst/>
          </a:prstGeom>
        </p:spPr>
      </p:pic>
      <p:sp>
        <p:nvSpPr>
          <p:cNvPr id="8" name="TextBox 7"/>
          <p:cNvSpPr txBox="1"/>
          <p:nvPr/>
        </p:nvSpPr>
        <p:spPr>
          <a:xfrm>
            <a:off x="0" y="160338"/>
            <a:ext cx="12191999"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If House Sparrows show up before a native nest is built . . .</a:t>
            </a:r>
          </a:p>
        </p:txBody>
      </p:sp>
    </p:spTree>
    <p:extLst>
      <p:ext uri="{BB962C8B-B14F-4D97-AF65-F5344CB8AC3E}">
        <p14:creationId xmlns:p14="http://schemas.microsoft.com/office/powerpoint/2010/main" val="2907232715"/>
      </p:ext>
    </p:extLst>
  </p:cSld>
  <p:clrMapOvr>
    <a:masterClrMapping/>
  </p:clrMapOvr>
  <p:transition spd="slow" advTm="5000">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data:image/png;base64,%20iVBORw0KGgoAAAANSUhEUgAAAO8AAACpCAMAAAGDqKpsAAAAAXNSR0IArs4c6QAAAARnQU1BAACxjwv8YQUAAAMAUExURf///97e3vf39wAAANbWzube5ubv787Ozr29vZSMlFpjWr3FxZyclLWttWtza4yMjKWtrXt7hGNja1pSWjExOkpKUnN7e5ylpRkhGUpCQggIAEJCQikpIWucY2ta7xBapRAxSpxavRBae3taShBazhkQGZwZ70IZpUIZe3vv3pzOWkKMWpwQhJyUEJzOGUKMGXvvnEIZznvF3nvFnJyU5ubFrZxaGZQpGVopGYSUtZQIGVoIGUrv3kqt3kqtnErvnGvvWhCtWmsxhGuUMWvvGRCtGRAZ7xDvWhDvGUrO3krOnBDOWhDOGTExMZxa70Jape/vGUJae8XvGe9a5kJazu9SWu8Q5u9SEO9are8ZWu8Qre8ZEO+MWu+MEMVa5sVSWsUQ5sVSEMVarcUZWsUQrcUZEMWMWsWMEAgIEJxaSilaSpRalJQpSpSlYylaEFopSua95hBa772l5ghaSpRac5QISpSEYwhaEFoISuac5pzv3pzvWkLvWkKtWpwxhJyUMZzvGUKtGZzvnELvGUIZ75zF3pzFnELOWkLOGe/vre/vSu/ve8XvrcXvSsXve++9Wu+9EMW9WsW9EGNajGspvWsIvWtKve975kJa7+9Se+8x5u9SMe97re8Ze+8xre8ZMe+Me++MMcV75sVSe8Ux5sVSMcV7rcUZe8UxrcUZMcWMe8WMMRmM7xmMrRmMzhmMjFJKGXuE5talrXtKGcXv3u+9e++9MWsp7xAppcW9e8W9MZwpvRApe0qM70qMrWvOaxCMa2sQlGulEGvOKRCMKRApzmsI7xAIpZwIvRAIe0qMzkqMjGvOShCMSmsQc2uEEGvOCBCMCBAIzikIShmt7xmtrRnv7xnvrRnO7xnOrQgIShmtzhmtjBnvzhnvjBnOzhnOjGtrvVJrGXul5velrXtrGXOclM7v91JjQr3O5r2lnL3FpWt7WiEIAO/31qWMtebW7+/e1t7v3vfe5u/Wzr3Ozv/m9/f37wAQAPfm9/f/997e5t7ezv//9/f3/wAAAO4NzcgAAAEAdFJOU////////////////////////////////////////////////////////////////////////////////////////////////////////////////////////////////////////////////////////////////////////////////////////////////////////////////////////////////////////////////////////////////////////////////////////////////////////////////////////////////////////////////////wBT9wclAAAACXBIWXMAAA7DAAAOwwHHb6hkAAA1GklEQVR4XtV96W7juBKuCAuk5FAr23IS6a8eR++RB7i4zxwggGPnouWGYxv3+4qU7ayT9EzPOafiWDuLxdq5yFGAZGEjHfbfwpZf48fXj5G2+6gIR29gb3FHpN9eN4OO7sJ+FLkjbzvDNhqrqJXdXeSiMdo4OTjDmEX9iO3gD43fnICXyoOg3UVR+7b+Q1Tjyg4Xtc5BPx+4BFRH1VZHzeiiJn99dWSphI0ZD7Ujdh3tTlhOOw4t0+y5F+7ndoz7WScnGjUHXbjbNbHOA4lqRuBeUy/AnjFZGaXwaSO9aKJ+pqNk1u+OUX0TRXZujHpQvJ7L03gy4ZeJ0Xxu5p8UkMttD3T9rNe6OORRuIJ7jL+MS4D+GKVRuosMQK4qJ/WRut31npZxu8AF3GD2rBoBsnLZ0HNBblTiheg1jKowpgyPvgE25utL7j7svAuCHUR9Al0U5RMjXsBxd0TrYmdTXFIgsGx2D0E8dtGc3y+KgKDgGZyCzJYHCNbhTQk1rmltubsdi1LOnWA3RPEIEZR9E7nXRNvDoaVuQFiHSEX3rxpTb4E6LzKIe4KjH+H0BKiQh2LAfdmGpYOW11XEbTaBmjqS5jWRe2U9m6VyBAnfNDUEIDc6zrFDEGGBHuN0pF2in1VJgdlAlkyvkv6XiCML1xBkS1kSiWpYh8NMb5S+S6OkAl9s/0hZUiYxytPAJ8vZzBrdRuOMUuylzVzL5RLIoUa4GD1FBS/K8yxbQN/OfgWZjg6doZAaszSTndhEh1PTROMzn1T6A1ncVWqNG3pIzweQZCPZ8ApGjXOHUe0bV0bbN1LxFdhuwaymLj60r+/B9ii4yg7EirDAyLyt3SsYpzueF8JdCIE3isfUko7PQMM8J+OgW30iEniPkNiobqN4EJ54qfoIIGXuZnoaPkUPVJcxCOoxWPn3AHUc1Qri1dOcj9umkWrjC7XWx3pzaD5+eozqItF2F91bbUE3KnlSr6aMTBPtXjueVwAk26hoiixBVXFAopN5pFuIV3oDo/JSXV+AEKe5kQbe2KKqdJQ/gu2w6csBKvkZ8PEzZyjOrTpQUw+rfNynRWApbvOfSxCLcj4nrIIaRWVUb6BDUFcPce7cRQvA60SHtRbFB4jNFCy1Lud0s21UPFFibadimHfReJXAOs2pjPBctr+bzZorGBaYFmEUbkfNwQmIbKTLVp6alF1Zr5Q6Uslwi2dwF56y2OPpNTDnR9p1nAc+GKdgB6QQQM/bACMMygz+oz7AmrCYUaUt2gqPtlmjlhaWjc4KQLxUeNwQHgbQ2oDY5BbbWTMWNCTjrmq6qkzWxChPc+vxnzGjhQ4wZHdisOD4j5SITd0rWqDWo9SJPCjPKXWllcQMAjsyVjfd/VtJOiKKCsQadaUqjV2XdOolr7eeQ2TxS9i68Cgrvy+UQRwERxWufg5bVKa9gfs2Jh1/SDu9I+i6aNt6MrnfBE3Fjtb70jWKLP8eCLUMWw+rRBzvdwGmDM3bZvXbgOA9uLiJiKNNC02O1E0mLfU5ePO6QxnwimhWiDKRR2n6ipPvgWcqjcgYNe2KDwjCbQ2y/+LxyQBALVuYGhYl/McOgtG/wn3lWoM7xVCHaqAoIB+beCkPTyffAC5kbWRr5YOLwF0Yl12k+ocoHxQCJX/yLVAfYG+2HaLrU2bC1vtJO89jex1LRPYu4LzOEddHCOoDDh1lMAO7iD6cp35MgcO7AEcX5ZJwENeYnfUccHTjJ76KcLOLWqNpf0fThUYGSUCtaoSfH2uLiLSJjl2no61pT3K1Y51dsn1MDp+oWlY/wpshRL0x9xs5I+2Ix9UQ6Vrr8XM9jetEH/M4ATrUHc513EFuiwYyzoYwOx90fAQwQmOxtAlbls/jZhdHFpmncmsW+gnsYF7YXtHS5Wn5E0+jytG92kZxAbfgr30E2o2iENJaY9JUhY1I8Q4+LlXz+TY0w/sANxH2AtSld0fzwtSR83LCot8LkSCeL88yxAYHDyquIqeVv3pKJV/CHN7l8sJBIQZ0OdhV0dl6y3AQJk6CcAb4ud254ijnucHjaKwmcmv16FEeo6KaI27zN4kkbnGrTVr4xxn0H2ekBsemQoQb41kdeVs62PsiLp6fhvu88zGf17es4aOAW5gTX7AumjKDZDdxVEHh2qKO10gU4HXg7J+DgwUHd4mZ9b9mCA7g5ROYIZanbPtkKj77fyFe8JUF3dXkaRkdMTCGJmgi7TImBTNmuIRNwfitVlFzjBKVIMZfEe1awbmjCNyhiuse2dgWD8Hmotmws+QOzGnzYCO4rlRHSB5K4IOHFmBSLDkIAgnVzHpUV9ppxxrgNNJA0z5GVRktzbZlbQHyIOvMzRUzQGlZCWP0gMeAmnl1pZftQ1Qsd0nS9S1yIUOfjuf4MGtgSuIQiBGKRNqgGRlModJpjdbIikh3jXkaTIzH5Vn/tDJX6sJWoaWYuR0ZDM36VqfRkxmScUwPrniOr/wz05+UcXWOhrpfEBBQIM/ewXCxxXVUd02e+pvP//igyS8TGD7FUIj8hgeJBzqNHBa/Io1GPU0l+M0wvLCo/lHEU7MQI9kBWoFMwSLxVNpY/yCARWwuczrUWGR7dgu9vrAakDU1IHX1tZVHjUY8NPVrBEAtk7ZD+172AHBvHFtg9ZGYiffcrxJ7YhSBDUSXpiezOwGeNzGflQ+K0OqZMuhlWIC+zdf2ZTeVr0Tpa+zBmpjZ8+Vdn0IHnWhiYE1itczaN/1cH4PEG0NybZ5V5tKu/GZ+C0So/hyG6hvPaf28iZMyLZCUFMZb9O+h/T0Yd0Szk0g8OuiNSmztYBwOGvnHHwNgE3acZM1LQVJZW3ydw78DeqsRoAhe+do07U3Gk8V94SO2vw0vxOWFoxu3GnHpWAytjaFZPIN7Te3uGaJCF/4Ox18pn29FFsiWNW64pzuEYcfRQdQO19IbdnydO0h+A45bZjOvHPUOh/pxMaQIZKShd0LtTqOl5TjKXJWbd9z71wEFmsZVV3Ds3oKgLTf1gPhX2kIfpDlFsFidkBAgsHJpBasqR78F4zZSrm2s0fambxDv5jMGPxNclDxJAmo2opWytiyHxXKjt2xwVMpX8Btw9LePAzM3JMjRkH/ehCPI7RugZ/NHKh06xLqa7QEqvgzHLZ+HgG4PBw4c6GjeRI2TOGYr8b4HNjPOHTTELXQFw/9JRx95oothqJD+fKPtWbaoEGvrUojvIa+jwXdIXUg8BHpTth2Q+vbE7adqMQzWzi6sVOObQBaipD7Why2oPvQxcG3Zl4CcBZ45uemKF+UGYZS+DW2Ze2rrzl0eXwWUwtABKpqDiRok5y2IFz7q2LbId/z1CaZGZbTAvFWb2hr2An0XdKSuzJoSy6El5I83qxlSqI2xLWIhcIAN/5qFu2jzyMuIO3M4Di3DRr8BY9YsXJVeK/Jx1evOOmYi4p7wLxzfEdDOlAuduBbXlV1k3ogtvFHxUvB9UFBJUtEjQtr4QkSJRQaJNihSwyY+JOy/AT6dp9HiSq79JuJtZAOJ0OuyaJo8b2yWmOCEQyICtj8ReQs5h03Zo61rBR5Lb/xvAJJthI3szWb5ojNepjZJUTV5U9gSWW3s0KjIUAU5QNcWJBfPP5zN8NzvoYZWcrzpEqaCvALFyxphyOgtSdCpOlHp0kALo6ZWv6PNgEO09Yg/eJ6oVFE0kgBP3CzmSewQQf50FknXGdBakJcRpgFNeOpz+QjGObNQCu5FBnsBcFEJ0iu2RHlDQ0lPU6dHjtYeke297uaUIzGDnyLeHcZzN/dbblG0R6CoQLetzNgg64o282YVqUWFGt1TswIDTnBIEkMTFQ5PQM9yBlOUKBMR7WJR5/AbXn3xuTBdyjXa2hWCP6TCagFfpebwbhsHcy33Q//2VVPFUQGduC6yh2XdQRVq+zPgP8KhkCw0gq9SXD5VPhkS+DXrL5h2agBdV6siiUpXRuuWUUPtNlHUhCAwqfNSDzVynqxFoooEBkn2OJ9bY5Ki8z2IiBrxzebDP+Sg1KmgE+jvkO8DaChQLXwmzLpudL6okkiJxWzmMZJ4diWPh6hukfOYvFgxX5K0nHkTsy9WQe1tPbV5SPKIORm72a3PHF8AkmDcfG7qDYjbK8SC7L+tHfJTXWcHdtWPdYEEExmmIBN6A7AeSJkNMlmU4Ia+c4VvTIhG1HlEd7VizvRsWiSwqMjdIN1wnmYGmzly5KQtYDbcgk9XKUorutoWHbs9iDZjsoc9YpZahH87C8J70CopfvQ9nrLmtie9dBPs8AHnTaAfN7O/BtbxAO7EtU1cSWoHZnHLIkZm15XPzypW6tmyrYHj3MYBp69SnDPNPXqLzzh3vS8H4ribXQHJVhUseVQ+a+eIJAA2um7Kw2GOY5ipfonKlLlZP8TKIfLyGDyZ8n1CbaBRsuV/z26BoxiUINvJL3YezRhV6aHs2Ak9hh6pmgYczsBmuKZoF21ngdzUiekckLj+dhgKFu5RBIy+JopNgV2piB1e9PgKgDh8OlgfFA8ORnrVCcV3jA92CMIzhhyDKwugxT2IO6AhxujcqueATEglTkHKY3zvwyH3u7eIM8EC+oB5Ry9s5BD6RSG4nt3S8x04oHqg6tcO30nX3yRUHLNBoZ4qQRIwcY9f+JcuJ2V+XXbfBFBoa2pv3+dl8nDDeuDDUS7prtlwzBoVEv7kDQRkA5vEUX6VyUwAluu/iUr25KzHn9lIbdXMdze+AKahwCSyTZTcEYViYEtNHqFF10NtlW7uJaaEjC8bdiyl+ELpRq0DjwWX7J6+jIYPzwb2Lb4CaOoBbSdoxW5R1mYdByS9e3gFMBkgv+xCh5SQpVYe00S0tAHP+H9TigV5BVIyztuapMo/bCLaltL2HrA2CMBhihqPjH9nUteaw5tsCNhrQfzsurf1B6Ag4F2Ji/HA6nmj+i5A0gDUAJesBStxBuKeZZwUexls52g628CNfgRSkhAI7JKLcf8joP3eImWDGXUU7DNaz3CeWS8tJ1IpxMKIGT4t7ttAXhSIvAgeMxDCGcawNUZ3NQ7b4SIJ/KcAJR6P0UPXFqV1sCewkEtgjLPe2cTeTc37jlD9IzCVW3d10cxr5xAf+XNoYQrP1xCrsmkBrmLKeoY/VesT7Mb1BgqZ2aKpXV2GyF2+/1nxeAlb7RVq3GqYd+lL5EwPCUT+MEhHxE7GvMZR631Zzdv0EGlP+h+BI2L5sOv1mXDQ49qeA+4/BER3HkdGc+NbLXPTvuwV+HOA+JOjpHD9boEgK7v/o3KFwg8hCZfD0g3NHo5XDY+fTpz8DrAv9jVMmTV7D3dXdXefeUunH9o6x2Vc/RtkE+HlYA3xnSuBJBFl/3Q/6szXAl4A9iiXzj88hZzp74DvSzoBEVN05KRquhvka/6sr+A4ZMjEv2j1PgIt+uKb9AVQaxlEMi/w1QI3sE8ab5NbqYqc/mcAJJHb0Bpd1m1jRqRe04Q8D6NGeLNBoolUNJz6PgRCX3BYTsb5UD88eUIR2hIx8pipF6ct6uJlbb4PIitnILWqaW+sECOKJI2AzdSZhzxwFl0zDZXD3wE0p4XBP81pgjcYl+0N8hIBtsMR+ISyExYc2U7P/pZkITbKHpp2cMuNFKya3sfHlLeXfRIXoKPbdcrJAFNTIePytfwiIAbO2nlRPpu8G8pNlAyOWcFFbj6B9maZZ/T2cMjbqB1ypZFUspStl3/e8SXQgsBU7LZQeZtFlnMdtqK/F+C7oo9bNAI5vi37jtNVbTvclBrtjcsnmfsSsIYyglTeQE5UVUf2vWziEo667AbcjEdhzrJ8uElBNkyPeKwvAnWDAq0j44jPtibzc7PegQNYsNVFN5emDZ9om8x7GE5K2dcZPAUzsP5G5volLkmmcQR/jcAmFM4Ca65YXabJXsnYWmbR3ZcfpzQfgGAZIzMnxaC7XDz4NpMvAtgNu6X3TVd7mojWPzdpU3Zbne//SzicqohCEseudCAu6tATLlbE70THuOlrUTagxmmPEDUSQU+GZPj+mAfHVNCq9p7TR4G+YSq44zhZiHQOGoodZiZ5kIFrkWTYns1yYZDFvtKCLwEIR5bjKB8PztTsl2OcT4uAfAp8fTOS4puK3zFXt2hVc9HN98Dfvx1T5BbMgRNXhGE5NMROLQdiPZOzE3MWOLxKhiXql7hPpoB/AGIUKZ8mTxAGRGljFyVRkmqVuRucnThNwP2CGAo4mnrYcKzNGdt+x1Segea4bCgyUYPkRHFUBWmSa68CZWeYDrVeDuyL2Dc5BOPFxJUvwXhgzyZNXVqwVOVKhx2tkjkH6CJYyBeYhVhYT1PJMGbWcBVZ4i5U/mugo31a57ZMVuzcBtjKukxf1TDZFFi56VUroiZJ26I6JrvPqHHJacL69yC2rs3tDaJUNHht8zrnsNHkDEkigCEmcJH6fdmzK8w0N76jft/iJmr8pSh8DXRZtI0iYaXLmgKliWcFsGCg9kP2iEDRxgvpOc0cxzkhCJFqWeEws/vboIOtum9iFaYYi1GRLdtazPJuTNrFAT6okMnBxyh2hhOieONZ374HfuZhUhS2sMsygbzhED6Zmkb14diaKlrpmc1l1R6Me90WnPD5G21MYIOZBBsRIZXZqgGbU47a+fLhZ7ljGhHzZQtDxdYoa7tywOv7ln8H9zGyaXREC4bjaEwqV+dVYYmcpeJKRnyHbTUUrKDWZZ5FqlbTzOAgEt+ALcpJJ79PJAePX/shUzR98nMXpW0BGiUu2kJ+x5i9YqZSfVHSo/0Gf/nIkjPX6CD9nFvY6RA4w4o0RQXkMKYQ+HaBszLDKAFjTZGU10VaP/0OuQLlqR/xRawWDPQ6ae6htau0m0u9xiMiwh/RQ5FkN8jWbqyv4wnwFD7ix6cQ4QOwJagFvR9WW3VG1TQZB1YGbkR1tkiWEHBtwQGZZCIg84MIr6zs+/AIel9axAtgCIiQO+mWZAOP2BKuUSUMNWJ5Sws2UcxRRqkbz3w+FxqlLU/t/A7IUOTYlw/Yx17JVkFDr8v5A4wdbEcBk/KipcWsHtnS2w+pAezYzrz7JZsuYRc190AKd9Fwmhi5XDIK5lecE4e/zwNbHbLJtv+MYh3ZJVgkpjEEqq9hjArpsdfzHEkSIXNwW0ug1c2pM1RgPHJiEot52QhvYSTeT6RALi1pIWBIo3iI9BHuENQuh4dorBgQvpk+pJJp6v1nALyA99Yy4qxwKyq7wyFrgGzj4LAs89YSaBGQIuS5eA7MgL2pXe3a91bQgOc8K6ToMlUgZb5o713e0NHhqqgBv1Amdx+6KOMq1whxhmRUmoM0u9LFJyVF5lSVW/V/8qZtbVYWiP2SvFhKtinXkeX5PWRcO/j+zFg3+HGkWT/UjD7ImxczD0wf1SWO80YfywHhl+lAvAJaDqgRtB2ayrmqjOMy0ZvNunDONfUwJDvWbOfdemgakJ0YpFkeqYcBeQ/lELdMIQDRjEsoqkPTlMC4WzGSXSHd4B1bWxdxOdg4jquGg3gECHuVGVO6a2qARwh6OXcV1TjEKhn8aHuAX7Pr4pm3ULZD9YgXQdyBo9+WhOofqISuOd0h2pm2LdJqqDUXrHHp117J3OFsxSHM1ZwBK+oHRy5k4AuhizHt7NeE+PZWBs16t2aBSB1P9CYdbFZj4Xc5JV8NKThUIROHaVJDDSy2zmRRHucYIFCVf3xxD8wAeLUKhGyMyomJ45F+toFU4U5kEQnhCbI2Su8eqMeU6SFFrZaVpvHXy5bNmlSCg7vcciAYgCaI1wtpaOA8C75RS+AL0xsu4I5Lwy9n9SUtfOIWkhxD2juLhjD1SuyRahM/x8D/k+jpSOpgjo7msOa8IoDYVJz3kzn62a/WGlMMUxVuqPb+ToGkpZlMmXkaeAiEsJIrwj6UThMBB5w9JqLcEzG2EG0VyYS1++t+yANu4C0Dnq7kNCy9KvpfHIydzUoaWTQMqsfWzBjB5S04lcAfwhTeY1cNQ2HrgWOzRAMcHoCQNfB7ynQ9ECuTNEPfgzrIzMYUgnXW0SRQilQRdMo9SSIGzGsaXMhV5Di1Je5l4J1eQV0vEuLjF1EjDuWftDHJ5maPli+HQfJojao13W3fFssyzCcoDrLwnoicb+pfXjXZ1pxVsWyjeYWnN30OaTpwgoX+0XKJAnEUQinwxILXY+auh3LGlpYl6lrtodGcukIBpkqKd4PxMTLPYjbzQohgTqTHDnWOUE5fO3bCc0WINtccEsUHlkK4i12Sf4FQGsIY3XEJqO/rO8BwKNP4VkUD7g5raxXjOccz/ayg/0RjtvN5Afs9g2rpQ9+y3yovkJnB58M0Tw0rNHp8HhfMhj9nVBw5SAeb89ThpQTJDAZgGzVpLbhSXxeZHBNFRbHZZGneVWjssXOsdFFr1886tLiVQWCz4cJ+z0//xU8CVyiACzVnr8D+8SPtuqqlnSFEB2BwsmqZY/442QW8pQXCjSQPLeqio3I+Fr+gdGV/ez1w3FuwBWplI3uEsJ+4F4tDANrLVZ+B6TptYuYkSz/XAHjZeWNt0ToOkOqoHWC30eJ50i4hqc1g4k3GZRxsTUHhkQta2eFJo5dJ9RqvLEECeNNN94j29qcoWNBdW+hx77q2SdpBFGpQtulh/eMFl9d4eyEgRIcPD6cdlUS1f2nDBWQduHk7g7Fn1xXRquEXGXw7u73uchMt4QvUuCrrnhyO4m4F+Zp1RqYlgcwzQ89b/+/PAGK9eNMPspGV58FwiKMXw+kdlINK9Sk708Bhuk294ko2tMhQ0SajDVk+UXj0AW84Cv/KjOyJeQW+oX/BUIqMa0ELb3hNDh901pbTGAqjga4c+jbNi6xaKegQ5VhKvyD7hI4nV6gYRJu+8xXI6jCQ9+v2BgFPdX3rJ0ndwjPK2r/McXYQdsAE3UPBoyRtu3aDQjn3yyOYEBGXHJ4Q243W4+AokK9g5VWY0N+iAne3Mi0JtlOh3XXUdNJPDTgMiWTJKIjlGkQxgvKkSX4b8PJjdDrkiKIQj70CFA3DCDcYEBMh6MUh3GsYMMq7/qZI9H545LACqB/rgkUXsjCQaPxEIcErH+7IXqLj2iX3nBz4GnYwhUD5q78TOQ41mFkJ+7mQhGCqm45GnCcBVz0CiZ/knfDYwIqEKvCfO3LA9xGYUUX1O9PzmeAJj4XOIMl3wVi9Baq4jlZ5L0QBJKJBS3vEPOGRM8bxe0axK+41oCbQWyukAsBimF6KH53H+0BvWXYLvvNAUJ3xBbJ5tKZz5JE5FvT7r8AvUYFpqBC5+8lQbE+ILUh72zrASKysru6C02XZHjnQ7MEAOUvziXPPRtsZU9jXQLJ8F7tC1tD9qM00PPMeVgLdCqq7sn3tIwyPgf/ErFSWciIWrpSuSLL27v33cO2YHUNDSeIF+H6p98AXAj9s7sFCNiZxeLycgMZ9hDcqUdrNqzxMVX0F0COZNsj9MOCOCsgQ/4cMDpnWytYM+yeM0tICOJb4xyQ1WIZ732s5rhwJuwK+zb2Dfg8o0LTjeAj0XrCWmLjBRxv7EwxeN3Z80Wn/AhBSoaHFJZwy4I9pnVhF17UaKESBxRNq+SormtBH6A9zjjBu8Y8AfbVCdghsAa3HKKmJLoZ0b5ru8UMZ+X1gN0zZJ5vntUryEl7R04zY/VldLeb5IAMyfwDQ4Lrunc2KYbAIZcuMePOhyrLF/STDlIZ/FICV8ojUt82RVkljm8TmS1V3XU6XQvjrl3z8BiD4CiGB6bqiyOdzh7go6IzI6Wub8A+Bn8Upwx62bZnFiCEAxoD874PemKS0RdM0VcV1PEVhlxnysZjSxM7QS0xTD05Quf950GuYwGRpi6qpwdOGgxGQqlghEkHrC1O9QL3bE/ffDVtIpkyIln7Td/RRx5kFy/O8Sq3lqnvE6TgL6/vt4f//Cjh7pt3O9yyhBS4mPZ5gbbJlKsIu70E5TMNw/1OwOx6kI5t0C5xpgL3y5OuDvBzGw2GVFHmNmC4c/4+DZ+yOK8NFRXE09bZrdqLZtIAty4q6yUDx1Aj/c8DBOa+7wRCPOyj2RM4R9ouU0nxzMUfW5OBx9T/I40l6ZXCOEGic9Pf4JJQ2eV3n6cNpPeVYLlzBSZHh+f8O//TxfIDpylR/DvqhtvhMS7HZp5otbZrCJ9X548OJlRRu6POzbe/zui2EYhg6nEVyc5KIfx/gYliVdyIgVAqmCNE2qw6nMrHl5F6gqOWyAJ3zpmC/9hnwBIiSXVXmC9fUC8uePuTvPMsXFPyngJj5fqa3IOd2Ww3ru2VHA+3SdJ825dLPeGhseGkUgYUhqtpOHBS64pROee4srlMbfKr9n4V34geZC+Xtrw+CfTXJVGsLCC/iqfA6YwrHNF8PbYe7DzJdEXEWM/OoHPieiyplwoJSw4tT/21AWujxImx4R6GmJb6UaYGtjhPGjnlVFWnmTRAvHZCFePoAKIdF4bx/CjhAs6q6Oi6GhhEX9OQ/I87yAswJ3tJL8B0OwlTwtMjpZzKzufRI8iCZRgHg7d4e+ItTxhCp5XxoksqPQU9t8++DVj+hh4jy37Q4ah26JFRZNBViBwTFD9M7DQhHhtNHVF1sEPkqkhA0w8ceUiosAA4g09ZCix/IYJ7+D8C43ZglGIdYCJkdwt3JT/qablVW5K5G/H9pfXlF6JjgnXkInNzkge0gO9q4WcNhLz9t/w2cC7kUu38Ydjqp8ub/VCTX0uDCuRTe3m7Nko6kKMpTI4CBYdcbsNegQbnQebpMGmDavS0jhxPTdK6yZRzu2IpS8TKFYHqas9r/AOzgbPZJmZWQaeTw5G8GLUUI2JQqei7b3j2QQFlzzFqduP+2OidaAdjzQSYFPHBL2brthpss2sC6w1jDk4HskyeDarBMTnQirhDE/eMQDMdxJYFvVVeccUDbZKs82zwnTVs/QGXf2pc3BL/mCPtawo8faGNrd+8gOJnxshJ8WkP/nVel8RIO14Wrk9n4I4B2hLGZqqoSpDMJkY/K2Mbxvf1N6+yLcP+T2sAai8kCr1lxntqiSFc3dhn8F06fCjhsTPJIXtcOimPPavOe/PxtgG09hYgiTZQhHVsXgnutSlBcGlO0tT33bH6wgtgTGhQ3qK9OirlDqGmlCQE4vdVbxFjQ0BNurSFaS8vJQ7AdyUqe9QX848BmhH6F1pQNGMtXoQtKbQpXLA3XTFDTfAU/aHqfDutj0GFlm5vW5bAIm1B36oT0a4Fm3CzFQHbDrFS0dPKQJbaFlwaeyRL8o+DjDRiWEwmiOzpOb3w6g6gpLlwDHtddetR/GSbATHGDtHcYqK7Tj2cIw2nNEInBkgVVn1LLU0wSHQuwuJPpxn8EAh4Rv8m4kuJVVncySwPHel/cNJlJnLyPApUDTVLDaQ6GfB8PYeRSl/kAYkHr6syjwEIABNnvcHt6XuzUAcLElzEkRSszjYJS/EEYhT/CbUWKURfI36gNwkBOc5peu4bTuABF3vm8yi8QBllXxdAJreeE6QXQR12QMTkdbkzq7gujOB6wyV0zzZP6V0A01cBbZKgLeTyafEj3ZXPDgXYJDoMGwLSDN1I3tXTD0BaZUU/vyz37gS7SEr/jZUCn99Aa30jaNhVCEpnW/ieB3VDAf46jt8v7PHsm9QBt5p1VDQIkr5JQZjnv67+9qlu4LfKVbD81xyWQs69O+yKMXQx5Ga99qzUIvjL7p4a6LkHwceu9J2h5rgZZCyX6t0nqwaq2t9A21Bsf0saWyBetK2CHpwLeIRYnRSpOjQmQtWkr64YfxdUz+XxgWGKv9KjLf4NeoRTfrIaHQ5w1tR+SpxUr87paZi0n8MA4kTk7w2WtRckBFNykGUSe/OpLuGgE4TTzqtUVjHEdMhHYqTp/4HSWrU7a331F39dBvI3EGPeInpPALXtTUK3YBmO0r7vHpwrRh0xzVVU7LKps/yR3InomSf4pqPjZOL+GIy6yeWARuyZRiC/0hm+bnKfwgQc0+UE/LF6sG/wzIEZm3D5xBLeo71s0PQLeLF88nszPc+LaRLnebsp6GPLHPedacjhSwNP6l+Ddb9N1brn3j6iy7apEMQjzqMxiIU36b8FW6/UKsW1R3wz9bI6AR1LcXbRuhiYrm6FbpLRNZyH1SsAA9RyNI2pkhid5rYxDTCmFSdt+QETj26lcDO1Sfg/iJPVxC3rl8s7b+ku9/2Nw0HqlN2aZ7NdiWwgqa6+XyCa8aQU7jn7Svbe952rJHtXUZ/EgVm5g313mur72lhzl1R1snXTPy406KWNN/u55s0fi38H7r8CEiI0s9eMvobi5g43K4Gl9fQBeIwVAxxSnyjGI5RtUCTD72xTBF4IouaZNewtz5cM4KSAuujtX6rjlKnIUEQKZfwN8FsqKPZOuE2K9QdVWBsmrc/ftDZKaBgbaX4aBDxKJBkB0gTvDsXBWJ+7XUCTBlJmm6zlFybcjQGd56xJTz1fK+6Md2o7GzV/+t2BrXcluB5hcL4PCdvhofkB5Vri26/tuuEGaS9cktwjI3TKpCh/kHLNa4YhtCHvctdNLIFlOpJAQFoYvqnN8Fb5B4/EaYYpX/ziAJPAnbZkpvJv3erVEQrvluoikLHLXDj/AdZBu1l53BTYWkTXfX0LYGjfrck7nBw/JRhRjHVwbUeiqWZmhK9fez10axT8KPvgA7NLFkocX5/RJxrDnXQiA/D6wrwumPUP+jnCaqzw54T9FZJ3gRr3ZgZHDrI45LMUyZVbbIbatrK1l10+TbvhqyM65Od/AKFrhEfx5EALL+mLyMFAT/WSUAlzwgGLOaINPjk8PNoU57mQWuUDZzmb1E6eyyDNTXGLcgLBNJ7Yu9jprJL6Km/rcx/OvgLBOW3aRB5DuxhNHvwLj4aCSuuc8b31V978GeRWQlxchWgI75aCxS2iBHu39nbfOcT1w4fcnSx59GVOTnOeW+ekVvwHyQhnYK+wi4mXEKB8ZLfxrOHCpJCuhH6rCllkNIV3KAIUYPphslI6CIAqa14rsoKuuQ6yB4jcF/B7fhw54q8OjuLgzWYxCL/ppfhM4eQH0zjlr2Wvu9+B46lpdVV1trOM6KY6sQU9esm0skU1qnbpWVopET00L3pq8Cj2172JnzgHQ2xMaNh+q/HbZ5pfAD+6Dv6T3BF8jXJ4VrP7+JfIoSimrKF4NtJWhsy6YQWWdE/p0bHPXrCDRVYEQhUHpO+LkO+hPcLKvgN902T5InOiVPkX2oCPB+ZroBLS+uwSJrl/IxHoh8rgdYLuRFcg9KE7Z+j4XvdVZdcOFZHpM2hcvuL6EIB2QYulRC4CGIdW/x16RZqC19Qv+CrwvYK9AvDeAjWMqFywV6pi4rtpoU/OdFwCcRvbLHzYBbGw91IieEXm4NudwznuTH2Qm2A7UhiaE0TvlJr7a3wdwl3/k70FG7xn/M7X9Ynn+8XDzKpmzA3CNZB6UocBoq/KbBKkHlxMlzeDfzQSZ7vi6Juw1jm/hJjH4/2A8Ca4ZPl8jbU854OdH9v663/gV8CEAh8dgVrjAFQcsmlOMAZzLTYvjbwsw2dCzLeUOlMxLnnoEvfBmSZH7n5LbHVXB2fZAB1H3/Rn6cR56coD0Rpy2r/upTLQNMLMubIW4zG+Grutvb9t5Xruh61tZpi3XX1dQgO3PTkbui5WTxjzdiBLh9GMkw2XDVPgMssDTz4OVh1G6bBnrnmp3AVxKx9/5QpwZGqBoU46TQV0CjcgXwpuJnhFx1OzsmDiFR/x4Ddqh64Z2yEuFZlrklc2SvLWKwdqo9+WAFGSTIMbpkMYVZtxtX8z45kyo8zAmQUgXZwH2JlXxuJf0PFB5AbKERSYZoU5cOMqHp2T/LcV8uVMRJdN8StWgyqCWS1Iov5BKZWWBEahSpXilIGZsQpEo3r1AMydxYvOWnUGQv2fE7RA4eds0HBrEYuBLxLPENm034y+4ROuVGABqoi+QFZ0UTaaM+3xEJSbWmyK89vwd4MKo63rpXaSAL/G96Sibkvp7hPLCRqn6uonXcMMcjICyjNHxGaxZymPHpOXq4imY0CqphF2QjGY2cOmPMc8jmi7dB/XiC4pl2Vykl3memqPeKLXRY1zWfR+MpAfSCKawaI6SyFs7wgj1hgWoque75f26rwn8kkIufZd3VfdIBVbMFUUNWOJ77m+TcMBi9Zjfp3HTcR0o9bbzy5y3Ohu6wr9kPLlvE8RbIYTQpoD85qVBCtJ0g7MwIhvQFqvEJnpDU8J6ai51xk7MRV/HZ9Ifo1Wi9TJHQC4lgQso86zT9KmeyUxZ0KrZXlsvyL1fcBZAaJTvE3RzUTtvqt7P4BBDD3anljVq/8gXWa6giWGARiFZJBvgSvdVXWXyLk/fc/XA3+jhO7Yg0hmnVpAq8pQrqkkrF8PIsYZc+1M8kjvMT4j+PcLTs7hNHsOHFmdQpYlMLguthbLwCwJczniGM81dK4uphCfvdzexo5e/9+AG+fFjduaGPma1HLrUhxUqrauSOWWwrauycoUsxwMRa2MtF66TKBzSiJI0EiYnPIm+BWCffXuszILiIoV7GwByJ1qhfYidsCPKEMtawks+9v11BxiG7vrytKxvvK6m1O39XEIn+ZTvwxNZ538O+ADD73mLthqNzQtoLqsH2UPlEmg3a006lFpDLaGslFTWb/3Eb75wglflJePckTYAlBl/TW9Urn3w9EIbas68wv3BunJoVlArGNHEXQs1AX7dwbdZqASBcx1eeCdwHvkArgQjIxCWHfrNM+nFFl4DVrb1K1yhnUMflm5uzbLOpdd5p0xprU1tWQyOq/Q2fBs7P/zzfKRVli0P/dI9Ty6FQXYz6LxS25/tsPReLa1q9jv1oDvntAW01cQY0hsW0QeAjee8FYC8zgDAlyzQjp1sWVeIZ2XZjIZkvAEmQeZPskgZYIVHr7hAiqf0Q97BSmEPwovrkG9o8BinfHtDbrPMNjf0X0KTEKM4zeVRTHQgK2zCVWxOWr0en7BzBQ82g0+eKAOeIm8RmPSw+Oxvu8KDzyYzqoKYhpW4IFeo3fqfTSW9R603V5XoN19bQXvWD6y79mugyEd+iyaSgSpjvMGX3vEVrrxkKt8/yfLWV3lY0wwvfAevfmSlGXGAjfLjFZBbTxKJJz/5HT7+Av/ki0e8hTfqlSrroRcHdwl6BXsCuq/B7oF9rI0sQSY9gF5+A8lHTiLxnsWb4mUgIsGRN/hCrO9mGPXhQN10CMiKtn4Qd6356xewvEfk7aNO6vtHBAUIheK2b1O1Y4AhbAXoeGkfr7jgM1ACEJp5PG3l/xLCBbkx7XtZK89pzZMpDAC31tz8AL8DCQDwDgGbvwy2ohCoO3MnKDt/0jaYbDwxlCfTTLO3jZdLtnLMnkZVOg79w8nxMqi9c6X4na02jbPw4JCF9Sprf5SiglLVCyL8Ubgw7b34yE1yjYc8x118sRHvc1aKOsZX4wjF4N/JKSGUDS/9EFFtGOeChuNTYguuOPEBGj5NR3Ip+qC3l6k1AOGrShoERRV/CDm7MknRwqJ5SY4f25k4MODdmuamSGJTVnVd2KK+Ry7ItbvQQ191T81EouyFA572Z8MhBJ/r2/wz0zlEWleIay5/0USmbQQIewjvhVjPvFwGeCDJ67qzRn5X0N+ms9qHmxKQ/Gollgm5sSkqhAdozieY26J2TQLjjpZQ5eJ6wSAUjbZTBeJEpRzVaOBvEbR1ldYwoClDC19pcTnYkT8c+wvhxPThSTD3glwBHibISDy9PsrwTA0RB7641Vf0vlN4MUgKBzIOZZNa54qEJh4fJK4X4TV8EpgmWo6PsYW1nGzm328YAHJ9fc/pa7DhB+RI8MPbpRugMUxw1LK9Rvrj6ryeN5Y/WiF1DsSQkImUl9TK5wRyyPsltIadn/945xdrhFwCdhDAVsIy+YLpZSgvfBsfrB/Owy4CIfhPucND7zvbANvoCHrTZWmbOodIpyAbir+HPCymn1LXNJE5GkVGf2GJ16a6rxG3wD7sYNAeWWOhaqo/N/LnP9PWX/c71IRwkk9sVLmMf+aBv5+B7cQS+RdUMNkN5z0EsQ8vczpBl4PEMpNp1Aqq7vssYANrB8jzRei1A+ismSM5X5vEDrMhRxxlNiqt4jUTFVZ1vfL1Z8X5dfr35Fx8Lr/8n/+SB2EzDNXFY/0Y0CjeHXkGQmf9zEYmzNB4miRNZ34XREC+CbcikJWt6nxp2C/sjZt6sE2eJrDJ1IVtmS987wZ0AqZRJiz6dAcKJ/X0lZVqh0/4mg75ebX1B9jK06QXGyDo27fvdXkNanp9joe+O00C8x1YcOQTkb/u+Dq0XiQBolBWuWuRkEMofJ/f1E0B8MbMVIt2zhnmmTG2bts5pD4ZpYJSY8JENDf+3LQ3fV6dni6cDglG7Z/K/naSqs9A8iOxWCAEW8SURZlwLg48ZFk4eiBe9Zs7hKa4r+MrBAkwZXmVSMt4ueC/7zL6meZ5GWdFXfOlqfOFm0OLS0aCT3yJE9PZUF9uhG7ueSpk53R43uLrdJX/LAaOTbMrpfvab5COZUvr6wXWZ4T9sKDxXAy8wDjyLrzzrr8mtRJThlH5HUwxXCrxSmk4I6EmGHp/mgKzUg8Zh4KLB9hiVrYs2aSnWp+A1y6++DntnffPm6uipil5tMX8tk/Dryt8CqjcUYn9FUouNNQD3+pDCYYCoy16vvuuq38yXGPcS6ZqGCrn5jUXtyQ/ZSScs6ycXUv3Knh/FM9fIOKQiuLPWma4Xv9Yc7V6JodlV26Ydk8fOXP5xY8yyVImIAAQDU8t/gnIEMKIjG0heSG4eHd79wu0hSMhH6y9g5cm2bO7tpJ53YzZaNN8HgXjnMqypTyHX6rymlNgPa2sxIjYemuKmzbhq/vwyfy7aby9EVnWCFfC4QVF561vDfnyx+GA86qsLTfGhcWan4O8nhK3HdgFTnrARZBLASbJQrZIssDdIDPCCYiaprj0bKZ0nGRIaYs0THXHTX60i+nUwdTwUwnCZwRTVLqJMm7gUK+uSK4c81s+PPLUTX/8SCcAb3via6qeYWjQXK4tfdr+KRzD63r1AfnLq0RIQJhK4EhmcM+eTnwHgj8GGU8DxSLZR5NB+MD/Jg3snUiSzbO838oTdNpQBPwdQi53tUk4a8iflLtiZCDNtR9O/gs4DZsI11TZ3CMo8wRe9GL1w7xYGgm4eB8eAb++Qq/cIrTKveNWlWnJfrvzrxqy3mfSp89pV67ypTXcetKT7IGGgCAbeHSmnT4R+wsQSyK0SubOPq2EL6K9R2xG1v7qhgX7RfxcMR9rStW/Ru0ZpP+MfaPAkbp2US3lxynP3PO708efxTnpyVDqCgbd+F6swFRo7RIlxMjJkCgsqucz7z4D6iE30jHjgyTSTrLL0j6WmbxeAyB6KOslpdTvECvBGgHfW62PmquyXLkXgnxPDomcaCU1/MjedOKBb3XD9krcGDgeWzc0acG1cq5ZCj985T+FsEZXVjlr/f/wxHsPhS4Mudlf9905X4NxN3X/EFDUTu8f57WBW2ZqJ9UXmuRf6JQPj32WyFt4pNd80RYusBsvaYcUbEFWLSbU90b+FQRypfdj4oIHIVEunQsCrbzlC+14AnmYDxy3O3YmSG/D0SBIMSOpIB3yL1RdfPjlqZTbZIOkkz2ygJVK8+ZyEEVeB/PXcDyEqXyTzMn4fpirIlXzM56her5RhOBvgNAnSxJFYcSHQWvgPhL6pECbZ2ZgrRDEjfzxlD+XWCSPchLSzA5tNGPgqnSPXlD/KXh6AiH+25tT76pOIHX9Lni1n8rx1UObPrNfj5QI6zwbhUj2UHp28qx0cgmY9Qpmrn7Qeq3hfbouz/irgRNTPVP+6+CwYy6BhoOzHxAAMlRA8AC6ksflwzPI8/SRiQy1eTjKgINCBHXXNvVigaRscE0Car8kwf9hgEui7dpxTnQ31PYKJonD7N1QZXvSC8fw+DCxOGn426GG3eA57n5Y7xMocZaIz5henfDfCxyex4bzTiDbIHNgB97QIsFqHLvFaI43aq9gPUAsmqEpkWfJXW39eJFgE4Lz/G8GqWGYGK7XMq4AhhkDW1h2M0SsZZKVzJjZMzTPLfjIV/RdXWWJvFPAvx1EStEyA/m/H+Q1HzCnr2fHacWuAS6XrWy238cxAovwhogTMByfnnpPeaPo/wP8EC8xEzZ1WgAAAABJRU5ErkJggg=="/>
          <p:cNvSpPr>
            <a:spLocks noChangeAspect="1" noChangeArrowheads="1"/>
          </p:cNvSpPr>
          <p:nvPr/>
        </p:nvSpPr>
        <p:spPr bwMode="auto">
          <a:xfrm>
            <a:off x="6629400" y="3778250"/>
            <a:ext cx="2667000" cy="26670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35" t="3099" r="2435" b="3299"/>
          <a:stretch/>
        </p:blipFill>
        <p:spPr>
          <a:xfrm>
            <a:off x="2775528" y="417824"/>
            <a:ext cx="6520872" cy="5473437"/>
          </a:xfrm>
          <a:prstGeom prst="rect">
            <a:avLst/>
          </a:prstGeom>
        </p:spPr>
      </p:pic>
      <p:sp>
        <p:nvSpPr>
          <p:cNvPr id="8" name="TextBox 7"/>
          <p:cNvSpPr txBox="1"/>
          <p:nvPr/>
        </p:nvSpPr>
        <p:spPr>
          <a:xfrm>
            <a:off x="2775528" y="5975928"/>
            <a:ext cx="6590145" cy="553998"/>
          </a:xfrm>
          <a:prstGeom prst="rect">
            <a:avLst/>
          </a:prstGeom>
          <a:noFill/>
        </p:spPr>
        <p:txBody>
          <a:bodyPr wrap="square" rtlCol="0">
            <a:spAutoFit/>
          </a:bodyPr>
          <a:lstStyle/>
          <a:p>
            <a:pPr algn="ctr"/>
            <a:r>
              <a:rPr lang="en-US" sz="3000">
                <a:latin typeface="+mn-lt"/>
              </a:rPr>
              <a:t>Release bird into bag for identification</a:t>
            </a:r>
          </a:p>
        </p:txBody>
      </p:sp>
    </p:spTree>
    <p:extLst>
      <p:ext uri="{BB962C8B-B14F-4D97-AF65-F5344CB8AC3E}">
        <p14:creationId xmlns:p14="http://schemas.microsoft.com/office/powerpoint/2010/main" val="3521694457"/>
      </p:ext>
    </p:extLst>
  </p:cSld>
  <p:clrMapOvr>
    <a:masterClrMapping/>
  </p:clrMapOvr>
  <p:transition spd="slow" advTm="5000">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473" t="4012" r="2922" b="4113"/>
          <a:stretch/>
        </p:blipFill>
        <p:spPr>
          <a:xfrm>
            <a:off x="1896410" y="429861"/>
            <a:ext cx="8167835" cy="5477256"/>
          </a:xfrm>
          <a:prstGeom prst="rect">
            <a:avLst/>
          </a:prstGeom>
        </p:spPr>
      </p:pic>
      <p:sp>
        <p:nvSpPr>
          <p:cNvPr id="4" name="TextBox 3"/>
          <p:cNvSpPr txBox="1"/>
          <p:nvPr/>
        </p:nvSpPr>
        <p:spPr>
          <a:xfrm>
            <a:off x="1896409" y="6105237"/>
            <a:ext cx="8167835" cy="584775"/>
          </a:xfrm>
          <a:prstGeom prst="rect">
            <a:avLst/>
          </a:prstGeom>
          <a:noFill/>
        </p:spPr>
        <p:txBody>
          <a:bodyPr wrap="square" rtlCol="0">
            <a:spAutoFit/>
          </a:bodyPr>
          <a:lstStyle/>
          <a:p>
            <a:pPr algn="ctr"/>
            <a:r>
              <a:rPr lang="en-US" sz="3200">
                <a:latin typeface="+mn-lt"/>
              </a:rPr>
              <a:t>Trim outer tips of wings</a:t>
            </a:r>
          </a:p>
        </p:txBody>
      </p:sp>
    </p:spTree>
    <p:extLst>
      <p:ext uri="{BB962C8B-B14F-4D97-AF65-F5344CB8AC3E}">
        <p14:creationId xmlns:p14="http://schemas.microsoft.com/office/powerpoint/2010/main" val="1445058205"/>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1676400" y="2057400"/>
            <a:ext cx="9220200" cy="2616101"/>
          </a:xfrm>
          <a:prstGeom prst="rect">
            <a:avLst/>
          </a:prstGeom>
          <a:noFill/>
        </p:spPr>
        <p:txBody>
          <a:bodyPr wrap="square" rtlCol="0">
            <a:spAutoFit/>
          </a:bodyPr>
          <a:lstStyle/>
          <a:p>
            <a:r>
              <a:rPr lang="en-US" sz="4000">
                <a:latin typeface="+mn-lt"/>
              </a:rPr>
              <a:t>“Trapping House Sparrows is like mowing your lawn. You can not expect to have a pretty yard if you only mow once a year!” </a:t>
            </a:r>
          </a:p>
          <a:p>
            <a:r>
              <a:rPr lang="en-US" sz="4400">
                <a:latin typeface="+mn-lt"/>
              </a:rPr>
              <a:t>                                                  </a:t>
            </a:r>
            <a:r>
              <a:rPr lang="en-US" sz="3600">
                <a:latin typeface="+mn-lt"/>
              </a:rPr>
              <a:t>Keith Kridler</a:t>
            </a:r>
            <a:endParaRPr lang="en-US" sz="3200">
              <a:latin typeface="+mn-lt"/>
            </a:endParaRPr>
          </a:p>
        </p:txBody>
      </p:sp>
    </p:spTree>
    <p:extLst>
      <p:ext uri="{BB962C8B-B14F-4D97-AF65-F5344CB8AC3E}">
        <p14:creationId xmlns:p14="http://schemas.microsoft.com/office/powerpoint/2010/main" val="2134570384"/>
      </p:ext>
    </p:extLst>
  </p:cSld>
  <p:clrMapOvr>
    <a:masterClrMapping/>
  </p:clrMapOvr>
  <p:transition spd="slow" advTm="10000">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214" y="0"/>
            <a:ext cx="10289572" cy="6858000"/>
          </a:xfrm>
          <a:prstGeom prst="rect">
            <a:avLst/>
          </a:prstGeom>
        </p:spPr>
      </p:pic>
      <p:sp>
        <p:nvSpPr>
          <p:cNvPr id="4" name="TextBox 3"/>
          <p:cNvSpPr txBox="1"/>
          <p:nvPr/>
        </p:nvSpPr>
        <p:spPr>
          <a:xfrm>
            <a:off x="8247355" y="776056"/>
            <a:ext cx="2993431" cy="923330"/>
          </a:xfrm>
          <a:prstGeom prst="rect">
            <a:avLst/>
          </a:prstGeom>
          <a:noFill/>
        </p:spPr>
        <p:txBody>
          <a:bodyPr wrap="square" rtlCol="0">
            <a:spAutoFit/>
          </a:bodyPr>
          <a:lstStyle/>
          <a:p>
            <a:pPr algn="ctr"/>
            <a:r>
              <a:rPr lang="en-US" sz="5400">
                <a:latin typeface="+mn-lt"/>
              </a:rPr>
              <a:t>CATIO</a:t>
            </a:r>
          </a:p>
        </p:txBody>
      </p:sp>
    </p:spTree>
    <p:extLst>
      <p:ext uri="{BB962C8B-B14F-4D97-AF65-F5344CB8AC3E}">
        <p14:creationId xmlns:p14="http://schemas.microsoft.com/office/powerpoint/2010/main" val="250581715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advTm="5000">
    <p:wip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783" y="1"/>
            <a:ext cx="10308433" cy="6858000"/>
          </a:xfrm>
          <a:prstGeom prst="rect">
            <a:avLst/>
          </a:prstGeom>
        </p:spPr>
      </p:pic>
    </p:spTree>
    <p:extLst>
      <p:ext uri="{BB962C8B-B14F-4D97-AF65-F5344CB8AC3E}">
        <p14:creationId xmlns:p14="http://schemas.microsoft.com/office/powerpoint/2010/main" val="3603850147"/>
      </p:ext>
    </p:extLst>
  </p:cSld>
  <p:clrMapOvr>
    <a:masterClrMapping/>
  </p:clrMapOvr>
  <p:transition spd="slow">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77"/>
            <a:ext cx="4549104" cy="686277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424927" y="-618076"/>
            <a:ext cx="5444772" cy="8089374"/>
          </a:xfrm>
          <a:prstGeom prst="rect">
            <a:avLst/>
          </a:prstGeom>
        </p:spPr>
      </p:pic>
    </p:spTree>
    <p:extLst>
      <p:ext uri="{BB962C8B-B14F-4D97-AF65-F5344CB8AC3E}">
        <p14:creationId xmlns:p14="http://schemas.microsoft.com/office/powerpoint/2010/main" val="4261773382"/>
      </p:ext>
    </p:extLst>
  </p:cSld>
  <p:clrMapOvr>
    <a:masterClrMapping/>
  </p:clrMapOvr>
  <p:transition spd="slow" advTm="5000">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718955" y="857250"/>
            <a:ext cx="6858000" cy="5143500"/>
          </a:xfrm>
          <a:prstGeom prst="rect">
            <a:avLst/>
          </a:prstGeom>
        </p:spPr>
      </p:pic>
    </p:spTree>
    <p:extLst>
      <p:ext uri="{BB962C8B-B14F-4D97-AF65-F5344CB8AC3E}">
        <p14:creationId xmlns:p14="http://schemas.microsoft.com/office/powerpoint/2010/main" val="934440091"/>
      </p:ext>
    </p:extLst>
  </p:cSld>
  <p:clrMapOvr>
    <a:masterClrMapping/>
  </p:clrMapOvr>
  <p:transition spd="slow" advTm="5000">
    <p:wip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688" y="0"/>
            <a:ext cx="4411312" cy="686204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26" y="195109"/>
            <a:ext cx="7796914" cy="6471821"/>
          </a:xfrm>
          <a:prstGeom prst="rect">
            <a:avLst/>
          </a:prstGeom>
        </p:spPr>
      </p:pic>
    </p:spTree>
    <p:extLst>
      <p:ext uri="{BB962C8B-B14F-4D97-AF65-F5344CB8AC3E}">
        <p14:creationId xmlns:p14="http://schemas.microsoft.com/office/powerpoint/2010/main" val="3662967351"/>
      </p:ext>
    </p:extLst>
  </p:cSld>
  <p:clrMapOvr>
    <a:masterClrMapping/>
  </p:clrMapOvr>
  <p:transition spd="slow" advTm="5000">
    <p:wip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50125"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994487"/>
      </p:ext>
    </p:extLst>
  </p:cSld>
  <p:clrMapOvr>
    <a:masterClrMapping/>
  </p:clrMapOvr>
  <p:transition spd="slow" advTm="5000">
    <p:wip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9698" y="1179731"/>
            <a:ext cx="4258702" cy="5678269"/>
          </a:xfrm>
          <a:prstGeom prst="rect">
            <a:avLst/>
          </a:prstGeom>
        </p:spPr>
      </p:pic>
      <p:sp>
        <p:nvSpPr>
          <p:cNvPr id="3" name="TextBox 2"/>
          <p:cNvSpPr txBox="1"/>
          <p:nvPr/>
        </p:nvSpPr>
        <p:spPr>
          <a:xfrm>
            <a:off x="0" y="261295"/>
            <a:ext cx="12192000" cy="646331"/>
          </a:xfrm>
          <a:prstGeom prst="rect">
            <a:avLst/>
          </a:prstGeom>
          <a:noFill/>
        </p:spPr>
        <p:txBody>
          <a:bodyPr wrap="square" rtlCol="0">
            <a:spAutoFit/>
          </a:bodyPr>
          <a:lstStyle/>
          <a:p>
            <a:pPr algn="ctr"/>
            <a:r>
              <a:rPr lang="en-US" sz="3600">
                <a:latin typeface="+mn-lt"/>
              </a:rPr>
              <a:t>Fire ants ARE a problem in Texas.</a:t>
            </a:r>
          </a:p>
        </p:txBody>
      </p:sp>
      <p:sp>
        <p:nvSpPr>
          <p:cNvPr id="5" name="TextBox 4"/>
          <p:cNvSpPr txBox="1"/>
          <p:nvPr/>
        </p:nvSpPr>
        <p:spPr>
          <a:xfrm>
            <a:off x="7247498" y="5042118"/>
            <a:ext cx="4229100" cy="1508105"/>
          </a:xfrm>
          <a:prstGeom prst="rect">
            <a:avLst/>
          </a:prstGeom>
          <a:noFill/>
        </p:spPr>
        <p:txBody>
          <a:bodyPr wrap="square" rtlCol="0">
            <a:spAutoFit/>
          </a:bodyPr>
          <a:lstStyle/>
          <a:p>
            <a:pPr algn="ctr"/>
            <a:endParaRPr lang="en-US" sz="2800">
              <a:latin typeface="+mn-lt"/>
            </a:endParaRPr>
          </a:p>
          <a:p>
            <a:pPr algn="ctr"/>
            <a:r>
              <a:rPr lang="en-US" sz="3200" b="1">
                <a:latin typeface="+mn-lt"/>
              </a:rPr>
              <a:t>Tree </a:t>
            </a:r>
            <a:r>
              <a:rPr lang="en-US" sz="3200" b="1" err="1">
                <a:latin typeface="+mn-lt"/>
              </a:rPr>
              <a:t>Tanglefoot</a:t>
            </a:r>
            <a:r>
              <a:rPr lang="en-US" sz="3200" b="1">
                <a:latin typeface="+mn-lt"/>
              </a:rPr>
              <a:t>® </a:t>
            </a:r>
            <a:br>
              <a:rPr lang="en-US" sz="3200" b="1">
                <a:latin typeface="+mn-lt"/>
              </a:rPr>
            </a:br>
            <a:r>
              <a:rPr lang="en-US" sz="3200" b="1">
                <a:latin typeface="+mn-lt"/>
              </a:rPr>
              <a:t>Insect Barrier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84340" y="1825288"/>
            <a:ext cx="5751673" cy="4313755"/>
          </a:xfrm>
          <a:prstGeom prst="rect">
            <a:avLst/>
          </a:prstGeom>
        </p:spPr>
      </p:pic>
    </p:spTree>
    <p:extLst>
      <p:ext uri="{BB962C8B-B14F-4D97-AF65-F5344CB8AC3E}">
        <p14:creationId xmlns:p14="http://schemas.microsoft.com/office/powerpoint/2010/main" val="2426747685"/>
      </p:ext>
    </p:extLst>
  </p:cSld>
  <p:clrMapOvr>
    <a:masterClrMapping/>
  </p:clrMapOvr>
  <p:transition spd="slow" advTm="5000">
    <p:wip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777" t="8888" r="30742" b="46668"/>
          <a:stretch/>
        </p:blipFill>
        <p:spPr>
          <a:xfrm>
            <a:off x="0" y="0"/>
            <a:ext cx="4788626" cy="684089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7028" y="1155946"/>
            <a:ext cx="6038669" cy="4529002"/>
          </a:xfrm>
          <a:prstGeom prst="rect">
            <a:avLst/>
          </a:prstGeom>
        </p:spPr>
      </p:pic>
    </p:spTree>
    <p:extLst>
      <p:ext uri="{BB962C8B-B14F-4D97-AF65-F5344CB8AC3E}">
        <p14:creationId xmlns:p14="http://schemas.microsoft.com/office/powerpoint/2010/main" val="3158512852"/>
      </p:ext>
    </p:extLst>
  </p:cSld>
  <p:clrMapOvr>
    <a:masterClrMapping/>
  </p:clrMapOvr>
  <p:transition spd="slow">
    <p:wip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975" t="2669" r="3748" b="3338"/>
          <a:stretch/>
        </p:blipFill>
        <p:spPr>
          <a:xfrm>
            <a:off x="5004045" y="764137"/>
            <a:ext cx="7176599" cy="6093863"/>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111" t="3978" r="4695" b="5263"/>
          <a:stretch/>
        </p:blipFill>
        <p:spPr>
          <a:xfrm>
            <a:off x="76966" y="764137"/>
            <a:ext cx="4949878" cy="6079287"/>
          </a:xfrm>
          <a:prstGeom prst="rect">
            <a:avLst/>
          </a:prstGeom>
        </p:spPr>
      </p:pic>
      <p:sp>
        <p:nvSpPr>
          <p:cNvPr id="4" name="Rectangle 3"/>
          <p:cNvSpPr/>
          <p:nvPr/>
        </p:nvSpPr>
        <p:spPr>
          <a:xfrm>
            <a:off x="5638800" y="3124200"/>
            <a:ext cx="1447799" cy="369332"/>
          </a:xfrm>
          <a:prstGeom prst="rect">
            <a:avLst/>
          </a:prstGeom>
        </p:spPr>
        <p:txBody>
          <a:bodyPr wrap="square">
            <a:spAutoFit/>
          </a:bodyPr>
          <a:lstStyle/>
          <a:p>
            <a:r>
              <a:rPr lang="en-US"/>
              <a:t> </a:t>
            </a:r>
          </a:p>
        </p:txBody>
      </p:sp>
      <p:sp>
        <p:nvSpPr>
          <p:cNvPr id="6" name="Arrow: Right 5"/>
          <p:cNvSpPr/>
          <p:nvPr/>
        </p:nvSpPr>
        <p:spPr>
          <a:xfrm rot="8509581" flipV="1">
            <a:off x="4912555" y="1395048"/>
            <a:ext cx="666740" cy="423262"/>
          </a:xfrm>
          <a:prstGeom prst="rightArrow">
            <a:avLst>
              <a:gd name="adj1" fmla="val 50000"/>
              <a:gd name="adj2" fmla="val 6129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p:cNvSpPr/>
          <p:nvPr/>
        </p:nvSpPr>
        <p:spPr>
          <a:xfrm rot="8241212" flipV="1">
            <a:off x="1925089" y="6074235"/>
            <a:ext cx="637209" cy="534824"/>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flipH="1">
            <a:off x="0" y="146046"/>
            <a:ext cx="12192000" cy="523220"/>
          </a:xfrm>
          <a:prstGeom prst="rect">
            <a:avLst/>
          </a:prstGeom>
          <a:noFill/>
        </p:spPr>
        <p:txBody>
          <a:bodyPr wrap="square" rtlCol="0">
            <a:spAutoFit/>
          </a:bodyPr>
          <a:lstStyle/>
          <a:p>
            <a:pPr algn="ctr"/>
            <a:r>
              <a:rPr lang="en-US" sz="2800" b="1">
                <a:latin typeface="+mn-lt"/>
              </a:rPr>
              <a:t>Texas Heat can kill babies and destroy eggs </a:t>
            </a:r>
          </a:p>
        </p:txBody>
      </p:sp>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8310511" y="3391932"/>
              <a:ext cx="1074600" cy="1749240"/>
            </p14:xfrm>
          </p:contentPart>
        </mc:Choice>
        <mc:Fallback xmlns="">
          <p:pic>
            <p:nvPicPr>
              <p:cNvPr id="10" name="Ink 9"/>
              <p:cNvPicPr/>
              <p:nvPr/>
            </p:nvPicPr>
            <p:blipFill>
              <a:blip r:embed="rId6"/>
              <a:stretch>
                <a:fillRect/>
              </a:stretch>
            </p:blipFill>
            <p:spPr>
              <a:xfrm>
                <a:off x="8226631" y="3308052"/>
                <a:ext cx="1242360" cy="1917000"/>
              </a:xfrm>
              <a:prstGeom prst="rect">
                <a:avLst/>
              </a:prstGeom>
            </p:spPr>
          </p:pic>
        </mc:Fallback>
      </mc:AlternateContent>
    </p:spTree>
    <p:extLst>
      <p:ext uri="{BB962C8B-B14F-4D97-AF65-F5344CB8AC3E}">
        <p14:creationId xmlns:p14="http://schemas.microsoft.com/office/powerpoint/2010/main" val="3806573850"/>
      </p:ext>
    </p:extLst>
  </p:cSld>
  <p:clrMapOvr>
    <a:masterClrMapping/>
  </p:clrMapOvr>
  <p:transition spd="slow" advTm="5000">
    <p:wip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188675"/>
            <a:ext cx="3314700" cy="646331"/>
          </a:xfrm>
          <a:prstGeom prst="rect">
            <a:avLst/>
          </a:prstGeom>
          <a:noFill/>
        </p:spPr>
        <p:txBody>
          <a:bodyPr wrap="square" rtlCol="0">
            <a:spAutoFit/>
          </a:bodyPr>
          <a:lstStyle/>
          <a:p>
            <a:pPr algn="ctr"/>
            <a:r>
              <a:rPr lang="en-US" sz="3600" err="1">
                <a:latin typeface="+mn-lt"/>
              </a:rPr>
              <a:t>HeatShields</a:t>
            </a:r>
            <a:endParaRPr lang="en-US" sz="3600">
              <a:latin typeface="+mn-lt"/>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606" t="13333" r="31666" b="22222"/>
          <a:stretch/>
        </p:blipFill>
        <p:spPr>
          <a:xfrm>
            <a:off x="5422510" y="1094685"/>
            <a:ext cx="6764216" cy="5763315"/>
          </a:xfrm>
          <a:prstGeom prst="rect">
            <a:avLst/>
          </a:prstGeom>
        </p:spPr>
      </p:pic>
      <p:sp>
        <p:nvSpPr>
          <p:cNvPr id="6" name="TextBox 5"/>
          <p:cNvSpPr txBox="1"/>
          <p:nvPr/>
        </p:nvSpPr>
        <p:spPr>
          <a:xfrm>
            <a:off x="6451600" y="312481"/>
            <a:ext cx="4816929" cy="646331"/>
          </a:xfrm>
          <a:prstGeom prst="rect">
            <a:avLst/>
          </a:prstGeom>
          <a:noFill/>
        </p:spPr>
        <p:txBody>
          <a:bodyPr wrap="square" rtlCol="0">
            <a:spAutoFit/>
          </a:bodyPr>
          <a:lstStyle/>
          <a:p>
            <a:pPr algn="ctr"/>
            <a:r>
              <a:rPr lang="en-US" sz="3600" i="1">
                <a:latin typeface="+mn-lt"/>
              </a:rPr>
              <a:t>in an emergency</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0065" t="26254" r="27645" b="3088"/>
          <a:stretch/>
        </p:blipFill>
        <p:spPr>
          <a:xfrm>
            <a:off x="635000" y="1094685"/>
            <a:ext cx="4292600" cy="5692359"/>
          </a:xfrm>
          <a:prstGeom prst="rect">
            <a:avLst/>
          </a:prstGeom>
          <a:solidFill>
            <a:schemeClr val="bg1">
              <a:alpha val="25000"/>
            </a:schemeClr>
          </a:solidFill>
        </p:spPr>
      </p:pic>
    </p:spTree>
    <p:extLst>
      <p:ext uri="{BB962C8B-B14F-4D97-AF65-F5344CB8AC3E}">
        <p14:creationId xmlns:p14="http://schemas.microsoft.com/office/powerpoint/2010/main" val="3985784078"/>
      </p:ext>
    </p:extLst>
  </p:cSld>
  <p:clrMapOvr>
    <a:masterClrMapping/>
  </p:clrMapOvr>
  <p:transition spd="slow" advTm="5000">
    <p:wip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03900" y="698500"/>
            <a:ext cx="5293188" cy="5016758"/>
          </a:xfrm>
          <a:prstGeom prst="rect">
            <a:avLst/>
          </a:prstGeom>
          <a:noFill/>
        </p:spPr>
        <p:txBody>
          <a:bodyPr wrap="square" rtlCol="0">
            <a:spAutoFit/>
          </a:bodyPr>
          <a:lstStyle/>
          <a:p>
            <a:r>
              <a:rPr lang="en-US" sz="4000">
                <a:latin typeface="+mn-lt"/>
              </a:rPr>
              <a:t>Prevent hole enlargement (squirrels, woodpeckers) with metal portal.</a:t>
            </a:r>
          </a:p>
          <a:p>
            <a:endParaRPr lang="en-US" sz="4000">
              <a:latin typeface="+mn-lt"/>
            </a:endParaRPr>
          </a:p>
          <a:p>
            <a:r>
              <a:rPr lang="en-US" sz="4000">
                <a:latin typeface="+mn-lt"/>
              </a:rPr>
              <a:t>Prevent damage to bird feathers by sanding rough holes.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spTree>
    <p:extLst>
      <p:ext uri="{BB962C8B-B14F-4D97-AF65-F5344CB8AC3E}">
        <p14:creationId xmlns:p14="http://schemas.microsoft.com/office/powerpoint/2010/main" val="3460600754"/>
      </p:ext>
    </p:extLst>
  </p:cSld>
  <p:clrMapOvr>
    <a:masterClrMapping/>
  </p:clrMapOvr>
  <p:transition spd="slow">
    <p:wipe/>
  </p:transition>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Feathered</Template>
  <Application>Microsoft Office PowerPoint</Application>
  <PresentationFormat>Widescreen</PresentationFormat>
  <Slides>121</Slides>
  <Notes>113</Notes>
  <HiddenSlides>0</HiddenSlides>
  <ScaleCrop>false</ScaleCrop>
  <HeadingPairs>
    <vt:vector size="4" baseType="variant">
      <vt:variant>
        <vt:lpstr>Theme</vt:lpstr>
      </vt:variant>
      <vt:variant>
        <vt:i4>1</vt:i4>
      </vt:variant>
      <vt:variant>
        <vt:lpstr>Slide Titles</vt:lpstr>
      </vt:variant>
      <vt:variant>
        <vt:i4>121</vt:i4>
      </vt:variant>
    </vt:vector>
  </HeadingPairs>
  <TitlesOfParts>
    <vt:vector size="122" baseType="lpstr">
      <vt:lpstr>Feathered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NestWatch in a nutshell </vt:lpstr>
      <vt:lpstr>PowerPoint Presentation</vt:lpstr>
      <vt:lpstr>Bluebird  Diet</vt:lpstr>
      <vt:lpstr>Encourage Insects </vt:lpstr>
      <vt:lpstr>PowerPoint Presentation</vt:lpstr>
      <vt:lpstr>PowerPoint Presentation</vt:lpstr>
      <vt:lpstr>PowerPoint Presentation</vt:lpstr>
      <vt:lpstr>PowerPoint Presentation</vt:lpstr>
      <vt:lpstr>PowerPoint Presentation</vt:lpstr>
      <vt:lpstr>PowerPoint Presentation</vt:lpstr>
      <vt:lpstr>Native Plants for Bluebirds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Courtship to Family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Competitors, Predators, and other Hazards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Native Secondary Cavity Nesters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Pauline Tom</dc:creator>
  <cp:revision>2</cp:revision>
  <dcterms:created xsi:type="dcterms:W3CDTF">2008-02-20T19:19:52Z</dcterms:created>
  <dcterms:modified xsi:type="dcterms:W3CDTF">2023-08-18T20:29:39Z</dcterms:modified>
</cp:coreProperties>
</file>